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webextensions/webextension1.xml" ContentType="application/vnd.ms-office.webextension+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7" r:id="rId1"/>
  </p:sldMasterIdLst>
  <p:notesMasterIdLst>
    <p:notesMasterId r:id="rId14"/>
  </p:notesMasterIdLst>
  <p:sldIdLst>
    <p:sldId id="256" r:id="rId2"/>
    <p:sldId id="259" r:id="rId3"/>
    <p:sldId id="260" r:id="rId4"/>
    <p:sldId id="271" r:id="rId5"/>
    <p:sldId id="258" r:id="rId6"/>
    <p:sldId id="261" r:id="rId7"/>
    <p:sldId id="263" r:id="rId8"/>
    <p:sldId id="264" r:id="rId9"/>
    <p:sldId id="265" r:id="rId10"/>
    <p:sldId id="268" r:id="rId11"/>
    <p:sldId id="270" r:id="rId12"/>
    <p:sldId id="269"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EA888A-BCDB-4CC5-A011-D599DF8710D0}" v="199" dt="2021-12-17T06:37:08.291"/>
    <p1510:client id="{A686FE3B-BD63-467B-98D9-CEDE2D10972E}" v="1170" dt="2021-12-17T16:45:48.508"/>
    <p1510:client id="{B54418F2-E604-4E5F-B9D9-B9DC53952E17}" v="695" dt="2021-12-18T06:11:44.038"/>
    <p1510:client id="{B6844C21-F0F1-4310-9CC1-AA74FEB3B8B0}" v="114" dt="2021-12-16T11:27:46.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50"/>
    <p:restoredTop sz="94694"/>
  </p:normalViewPr>
  <p:slideViewPr>
    <p:cSldViewPr>
      <p:cViewPr varScale="1">
        <p:scale>
          <a:sx n="117" d="100"/>
          <a:sy n="117" d="100"/>
        </p:scale>
        <p:origin x="2032"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FE861C-486B-4E18-A0E9-A790238A915C}" type="datetimeFigureOut">
              <a:rPr lang="en-US" smtClean="0"/>
              <a:t>8/16/22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811066-0135-4CAA-8AD4-89A97190AC0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ationalgeographic.org/encyclopedia/pollution/"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www.nationalgeographic.org/encyclopedia/noise-pollution/" TargetMode="External"/><Relationship Id="rId4" Type="http://schemas.openxmlformats.org/officeDocument/2006/relationships/hyperlink" Target="https://www.nationalgeographic.org/article/light-pollution/#:~:text=There%20are%20three%20other%20kinds,for%20example%2C%20when%20driving"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pr.org/sections/thetwo-way/2016/04/20/465545378/lead-laced-water-in-flint-a-step-by-step-look-at-the-makings-of-a-crisi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businessinsider.com/louisiana-cancer-alley-photos-oil-refineries-chemicals-pollution-2019-11"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ww.wbtv.com/2018/09/28/hazardous-material-detected-five-cheraw-homes-after-florence-flooding/" TargetMode="External"/><Relationship Id="rId5" Type="http://schemas.openxmlformats.org/officeDocument/2006/relationships/hyperlink" Target="https://www.wsoctv.com/news/9-investigates/epa-continues-cleanup-of-cancer-causing-chemical-in-cheraw-indefinitely-as-lawsuits-mount/923822670/" TargetMode="External"/><Relationship Id="rId4" Type="http://schemas.openxmlformats.org/officeDocument/2006/relationships/hyperlink" Target="https://www.americanbar.org/groups/crsj/publications/human_rights_magazine_home/vol--44--no-2--housing/environmental-injustice-in-uniontown--alabama--decades-after-th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F811066-0135-4CAA-8AD4-89A97190AC00}"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https://www.nationalgeographic.org/encyclopedia/pollution/</a:t>
            </a:r>
            <a:endParaRPr lang="en-US" dirty="0"/>
          </a:p>
          <a:p>
            <a:endParaRPr lang="en-US" dirty="0">
              <a:cs typeface="Calibri"/>
            </a:endParaRPr>
          </a:p>
          <a:p>
            <a:r>
              <a:rPr lang="en-US" dirty="0">
                <a:hlinkClick r:id="rId4"/>
              </a:rPr>
              <a:t>https://www.nationalgeographic.org/article/light-pollution/#:~:text=There%20are%20three%20other%20kinds,for%20example%2C%20when%20driving</a:t>
            </a:r>
            <a:r>
              <a:rPr lang="en-US" dirty="0"/>
              <a:t>).</a:t>
            </a:r>
            <a:endParaRPr lang="en-US" dirty="0">
              <a:cs typeface="Calibri"/>
            </a:endParaRPr>
          </a:p>
          <a:p>
            <a:endParaRPr lang="en-US" dirty="0">
              <a:cs typeface="Calibri"/>
            </a:endParaRPr>
          </a:p>
          <a:p>
            <a:r>
              <a:rPr lang="en-US" dirty="0">
                <a:hlinkClick r:id="rId5"/>
              </a:rPr>
              <a:t>https://www.nationalgeographic.org/encyclopedia/noise-pollution/</a:t>
            </a:r>
            <a:endParaRPr lang="en-US" dirty="0">
              <a:cs typeface="Calibri"/>
              <a:hlinkClick r:id="rId5"/>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F811066-0135-4CAA-8AD4-89A97190AC00}" type="slidenum">
              <a:rPr lang="en-US" smtClean="0"/>
              <a:t>3</a:t>
            </a:fld>
            <a:endParaRPr lang="en-US"/>
          </a:p>
        </p:txBody>
      </p:sp>
    </p:spTree>
    <p:extLst>
      <p:ext uri="{BB962C8B-B14F-4D97-AF65-F5344CB8AC3E}">
        <p14:creationId xmlns:p14="http://schemas.microsoft.com/office/powerpoint/2010/main" val="3997943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average income for Flint MI is 14,527 dollars a year. About half the average for the united states. This is an economically disadvantaged community. This started in 2014 when the water source was changed from Detroit treated city water to water coming from the Flint river. Officials failed to apply corrosion inhibitors to the water, and lead from pipes then contaminated the water. </a:t>
            </a:r>
          </a:p>
          <a:p>
            <a:endParaRPr lang="en-US" dirty="0"/>
          </a:p>
          <a:p>
            <a:r>
              <a:rPr lang="en-US" dirty="0"/>
              <a:t>Over 100,000 residents were exposed to high lead levels before they were aware there was an issue.  While multiple government officials resigned due to the negligence, that was not the end of the issue. The pipes were still affected. So even after switching back to the public water supply, the water was contaminated. Despite a high level of complaints and reports of sickness from local residents — a majority of which were low-income people of color — city management failed to adequately respond and </a:t>
            </a:r>
            <a:r>
              <a:rPr lang="en-US" dirty="0">
                <a:hlinkClick r:id="rId3"/>
              </a:rPr>
              <a:t>treated the matter with indifference</a:t>
            </a:r>
            <a:r>
              <a:rPr lang="en-US" dirty="0"/>
              <a:t>.</a:t>
            </a:r>
          </a:p>
          <a:p>
            <a:endParaRPr lang="en-US" dirty="0"/>
          </a:p>
          <a:p>
            <a:r>
              <a:rPr lang="en-US" dirty="0"/>
              <a:t>Now in 2021, there are still major questions about the water quality in Flint. These choices were made for economic gain, and shortcuts were taken in the process. The slow fix of the pipes were also apparent. All of these issues are directly related to the people that were being supplied water. While the Obama administration offered aid, some damage can’t be undone. And this is a clear example. </a:t>
            </a:r>
          </a:p>
          <a:p>
            <a:endParaRPr lang="en-US" dirty="0">
              <a:cs typeface="Calibri"/>
            </a:endParaRPr>
          </a:p>
        </p:txBody>
      </p:sp>
      <p:sp>
        <p:nvSpPr>
          <p:cNvPr id="4" name="Slide Number Placeholder 3"/>
          <p:cNvSpPr>
            <a:spLocks noGrp="1"/>
          </p:cNvSpPr>
          <p:nvPr>
            <p:ph type="sldNum" sz="quarter" idx="5"/>
          </p:nvPr>
        </p:nvSpPr>
        <p:spPr/>
        <p:txBody>
          <a:bodyPr/>
          <a:lstStyle/>
          <a:p>
            <a:fld id="{DF811066-0135-4CAA-8AD4-89A97190AC00}" type="slidenum">
              <a:rPr lang="en-US" smtClean="0"/>
              <a:t>8</a:t>
            </a:fld>
            <a:endParaRPr lang="en-US"/>
          </a:p>
        </p:txBody>
      </p:sp>
    </p:spTree>
    <p:extLst>
      <p:ext uri="{BB962C8B-B14F-4D97-AF65-F5344CB8AC3E}">
        <p14:creationId xmlns:p14="http://schemas.microsoft.com/office/powerpoint/2010/main" val="403891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hlinkClick r:id="rId3"/>
              </a:rPr>
              <a:t>That is not an isolated case though. Here are a few more examples.</a:t>
            </a:r>
            <a:endParaRPr lang="en-US" dirty="0"/>
          </a:p>
          <a:p>
            <a:endParaRPr lang="en-US" dirty="0"/>
          </a:p>
          <a:p>
            <a:r>
              <a:rPr lang="en-US" dirty="0">
                <a:hlinkClick r:id="rId3"/>
              </a:rPr>
              <a:t>Cancer Alley </a:t>
            </a:r>
            <a:r>
              <a:rPr lang="en-US" dirty="0"/>
              <a:t>is an 85-mile stretch of land along the Mississippi River between New Orleans and Baton Rouge that's lined with oil refineries and petrochemical plants. The location got its sinister name "Cancer Alley" because residents of the area are 50 times more likely to develop cancer than the average American — and those who live there are predominantly Black. </a:t>
            </a:r>
          </a:p>
          <a:p>
            <a:endParaRPr lang="en-US" dirty="0"/>
          </a:p>
          <a:p>
            <a:endParaRPr lang="en-US" dirty="0"/>
          </a:p>
          <a:p>
            <a:r>
              <a:rPr lang="en-US" dirty="0"/>
              <a:t>In 2008, </a:t>
            </a:r>
            <a:r>
              <a:rPr lang="en-US" dirty="0">
                <a:hlinkClick r:id="rId4"/>
              </a:rPr>
              <a:t>over a billion tons of deadly coal ash spilled into the Emory River Channel in Kingston, Tennessee</a:t>
            </a:r>
            <a:r>
              <a:rPr lang="en-US" dirty="0"/>
              <a:t>. The catastrophe left workers who cleaned the mess to suffer from brain cancer, lung cancer, and leukemia.</a:t>
            </a:r>
          </a:p>
          <a:p>
            <a:endParaRPr lang="en-US" dirty="0"/>
          </a:p>
          <a:p>
            <a:r>
              <a:rPr lang="en-US" dirty="0"/>
              <a:t>Then, in 2010, the Tennessee Valley Authority transported 4 million cubic yards of coal ash from the spill into Uniontown, Alabama, a predominantly low-income Black community. </a:t>
            </a:r>
          </a:p>
          <a:p>
            <a:endParaRPr lang="en-US" dirty="0"/>
          </a:p>
          <a:p>
            <a:r>
              <a:rPr lang="en-US" dirty="0"/>
              <a:t>Under the Comprehensive Environmental Response, Compensation, and Liability Act (CERCLA), the EPA deemed the coal ash nonhazardous in Uniontown, and therefore provided the community with no protection against the highly dangerous substance.  </a:t>
            </a:r>
          </a:p>
          <a:p>
            <a:endParaRPr lang="en-US" dirty="0"/>
          </a:p>
          <a:p>
            <a:endParaRPr lang="en-US" dirty="0"/>
          </a:p>
          <a:p>
            <a:r>
              <a:rPr lang="en-US" dirty="0"/>
              <a:t>Up until the 1970's, cancer-causing PCBs, or harmful chemicals, were </a:t>
            </a:r>
            <a:r>
              <a:rPr lang="en-US" dirty="0">
                <a:hlinkClick r:id="rId5"/>
              </a:rPr>
              <a:t>dumped in a creek in Cheraw, South Carolina</a:t>
            </a:r>
            <a:r>
              <a:rPr lang="en-US" dirty="0"/>
              <a:t> by Burlington Industries.</a:t>
            </a:r>
          </a:p>
          <a:p>
            <a:r>
              <a:rPr lang="en-US" dirty="0"/>
              <a:t>Decades later, the effects are still being felt. </a:t>
            </a:r>
          </a:p>
          <a:p>
            <a:endParaRPr lang="en-US" dirty="0"/>
          </a:p>
          <a:p>
            <a:r>
              <a:rPr lang="en-US" dirty="0"/>
              <a:t>In 2018, </a:t>
            </a:r>
            <a:r>
              <a:rPr lang="en-US" dirty="0">
                <a:hlinkClick r:id="rId6"/>
              </a:rPr>
              <a:t>five families were displaced from their homes</a:t>
            </a:r>
            <a:r>
              <a:rPr lang="en-US" dirty="0"/>
              <a:t> after Hurricane Florence hit and triggered remains of the chemicals to wash up from the creek into houses and yards. Additionally, the toxic waste was found within the soil of a local playground, which had to be closed down and barred from use. </a:t>
            </a:r>
          </a:p>
        </p:txBody>
      </p:sp>
      <p:sp>
        <p:nvSpPr>
          <p:cNvPr id="4" name="Slide Number Placeholder 3"/>
          <p:cNvSpPr>
            <a:spLocks noGrp="1"/>
          </p:cNvSpPr>
          <p:nvPr>
            <p:ph type="sldNum" sz="quarter" idx="5"/>
          </p:nvPr>
        </p:nvSpPr>
        <p:spPr/>
        <p:txBody>
          <a:bodyPr/>
          <a:lstStyle/>
          <a:p>
            <a:fld id="{DF811066-0135-4CAA-8AD4-89A97190AC00}" type="slidenum">
              <a:rPr lang="en-US" smtClean="0"/>
              <a:t>9</a:t>
            </a:fld>
            <a:endParaRPr lang="en-US"/>
          </a:p>
        </p:txBody>
      </p:sp>
    </p:spTree>
    <p:extLst>
      <p:ext uri="{BB962C8B-B14F-4D97-AF65-F5344CB8AC3E}">
        <p14:creationId xmlns:p14="http://schemas.microsoft.com/office/powerpoint/2010/main" val="1642162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This graph depicts the amount of pollution that you are exposed to compared to the amount that you produce. On average, while </a:t>
            </a:r>
            <a:r>
              <a:rPr lang="en-US" dirty="0" err="1"/>
              <a:t>americans</a:t>
            </a:r>
            <a:r>
              <a:rPr lang="en-US" dirty="0"/>
              <a:t> are exposed to 17% less pollution than they produce. But Latinx Americans are exposed to 63% more, and black American's are exposed to 56% more than they produce. </a:t>
            </a:r>
          </a:p>
          <a:p>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DF811066-0135-4CAA-8AD4-89A97190AC00}" type="slidenum">
              <a:rPr lang="en-US" smtClean="0"/>
              <a:t>10</a:t>
            </a:fld>
            <a:endParaRPr lang="en-US"/>
          </a:p>
        </p:txBody>
      </p:sp>
    </p:spTree>
    <p:extLst>
      <p:ext uri="{BB962C8B-B14F-4D97-AF65-F5344CB8AC3E}">
        <p14:creationId xmlns:p14="http://schemas.microsoft.com/office/powerpoint/2010/main" val="3053752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to consider is that race is often conflated with economic class. Poorer communities tend to be disproportionally occupied by people of color. Now what is important to remember is that this is mostly due to the chronic repression seen in our economic practices, not because those communities have less potential in any way. </a:t>
            </a:r>
          </a:p>
          <a:p>
            <a:endParaRPr lang="en-US" dirty="0"/>
          </a:p>
          <a:p>
            <a:r>
              <a:rPr lang="en-US" dirty="0"/>
              <a:t>On these two graphs, you can see chemical release exposure by household income. It is a fairly clear relationship. The less money you make, the more chemical releases you are exposed to. </a:t>
            </a:r>
          </a:p>
          <a:p>
            <a:r>
              <a:rPr lang="en-US" dirty="0"/>
              <a:t>On the bottom, you can see that the less money you make, the more sites for chemical waste release there are. </a:t>
            </a:r>
            <a:endParaRPr lang="en-US" dirty="0">
              <a:cs typeface="Calibri"/>
            </a:endParaRPr>
          </a:p>
          <a:p>
            <a:endParaRPr lang="en-US" dirty="0"/>
          </a:p>
          <a:p>
            <a:r>
              <a:rPr lang="en-US" dirty="0"/>
              <a:t>So we are targeting poor areas to build chemical release sites. And as a result, the occupant of those areas are exposed to much higher levels of chemical waste. </a:t>
            </a:r>
            <a:endParaRPr lang="en-US" dirty="0">
              <a:cs typeface="Calibri"/>
            </a:endParaRPr>
          </a:p>
          <a:p>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DF811066-0135-4CAA-8AD4-89A97190AC00}" type="slidenum">
              <a:rPr lang="en-US" smtClean="0"/>
              <a:t>11</a:t>
            </a:fld>
            <a:endParaRPr lang="en-US"/>
          </a:p>
        </p:txBody>
      </p:sp>
    </p:spTree>
    <p:extLst>
      <p:ext uri="{BB962C8B-B14F-4D97-AF65-F5344CB8AC3E}">
        <p14:creationId xmlns:p14="http://schemas.microsoft.com/office/powerpoint/2010/main" val="2682868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grpSp>
        <p:nvGrpSpPr>
          <p:cNvPr id="451" name="Group 450"/>
          <p:cNvGrpSpPr/>
          <p:nvPr/>
        </p:nvGrpSpPr>
        <p:grpSpPr>
          <a:xfrm>
            <a:off x="0" y="0"/>
            <a:ext cx="9555163" cy="6853238"/>
            <a:chOff x="1524000" y="0"/>
            <a:chExt cx="9555163" cy="6853238"/>
          </a:xfrm>
        </p:grpSpPr>
        <p:sp>
          <p:nvSpPr>
            <p:cNvPr id="452" name="Freeform 6"/>
            <p:cNvSpPr/>
            <p:nvPr/>
          </p:nvSpPr>
          <p:spPr bwMode="auto">
            <a:xfrm>
              <a:off x="1524000" y="1331913"/>
              <a:ext cx="7837488" cy="5521325"/>
            </a:xfrm>
            <a:custGeom>
              <a:avLst/>
              <a:gdLst/>
              <a:ahLst/>
              <a:cxnLst/>
              <a:rect l="0" t="0" r="r" b="b"/>
              <a:pathLst>
                <a:path w="1648" h="1161">
                  <a:moveTo>
                    <a:pt x="1362" y="1161"/>
                  </a:moveTo>
                  <a:cubicBezTo>
                    <a:pt x="1648" y="920"/>
                    <a:pt x="1283" y="505"/>
                    <a:pt x="1097" y="326"/>
                  </a:cubicBezTo>
                  <a:cubicBezTo>
                    <a:pt x="926" y="162"/>
                    <a:pt x="709" y="35"/>
                    <a:pt x="470" y="14"/>
                  </a:cubicBezTo>
                  <a:cubicBezTo>
                    <a:pt x="315" y="0"/>
                    <a:pt x="142" y="49"/>
                    <a:pt x="0" y="138"/>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3" name="Freeform 7"/>
            <p:cNvSpPr/>
            <p:nvPr/>
          </p:nvSpPr>
          <p:spPr bwMode="auto">
            <a:xfrm>
              <a:off x="1524000" y="5564188"/>
              <a:ext cx="1412875" cy="1284288"/>
            </a:xfrm>
            <a:custGeom>
              <a:avLst/>
              <a:gdLst/>
              <a:ahLst/>
              <a:cxnLst/>
              <a:rect l="0" t="0" r="r" b="b"/>
              <a:pathLst>
                <a:path w="297" h="270">
                  <a:moveTo>
                    <a:pt x="0" y="0"/>
                  </a:moveTo>
                  <a:cubicBezTo>
                    <a:pt x="73" y="119"/>
                    <a:pt x="186" y="220"/>
                    <a:pt x="297" y="27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4" name="Freeform 8"/>
            <p:cNvSpPr/>
            <p:nvPr/>
          </p:nvSpPr>
          <p:spPr bwMode="auto">
            <a:xfrm>
              <a:off x="1524000" y="2030413"/>
              <a:ext cx="6510338" cy="4813300"/>
            </a:xfrm>
            <a:custGeom>
              <a:avLst/>
              <a:gdLst/>
              <a:ahLst/>
              <a:cxnLst/>
              <a:rect l="0" t="0" r="r" b="b"/>
              <a:pathLst>
                <a:path w="1369" h="1012">
                  <a:moveTo>
                    <a:pt x="845" y="1012"/>
                  </a:moveTo>
                  <a:cubicBezTo>
                    <a:pt x="1043" y="967"/>
                    <a:pt x="1369" y="853"/>
                    <a:pt x="1263" y="588"/>
                  </a:cubicBezTo>
                  <a:cubicBezTo>
                    <a:pt x="1164" y="340"/>
                    <a:pt x="861" y="107"/>
                    <a:pt x="602" y="49"/>
                  </a:cubicBezTo>
                  <a:cubicBezTo>
                    <a:pt x="383" y="0"/>
                    <a:pt x="135" y="97"/>
                    <a:pt x="0" y="28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5" name="Freeform 9"/>
            <p:cNvSpPr/>
            <p:nvPr/>
          </p:nvSpPr>
          <p:spPr bwMode="auto">
            <a:xfrm>
              <a:off x="1528763" y="6207125"/>
              <a:ext cx="717550" cy="646113"/>
            </a:xfrm>
            <a:custGeom>
              <a:avLst/>
              <a:gdLst/>
              <a:ahLst/>
              <a:cxnLst/>
              <a:rect l="0" t="0" r="r" b="b"/>
              <a:pathLst>
                <a:path w="151" h="136">
                  <a:moveTo>
                    <a:pt x="0" y="0"/>
                  </a:moveTo>
                  <a:cubicBezTo>
                    <a:pt x="45" y="52"/>
                    <a:pt x="97" y="99"/>
                    <a:pt x="151" y="13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6" name="Freeform 10"/>
            <p:cNvSpPr/>
            <p:nvPr/>
          </p:nvSpPr>
          <p:spPr bwMode="auto">
            <a:xfrm>
              <a:off x="1524000" y="1806575"/>
              <a:ext cx="6753225" cy="5046663"/>
            </a:xfrm>
            <a:custGeom>
              <a:avLst/>
              <a:gdLst/>
              <a:ahLst/>
              <a:cxnLst/>
              <a:rect l="0" t="0" r="r" b="b"/>
              <a:pathLst>
                <a:path w="1420" h="1061">
                  <a:moveTo>
                    <a:pt x="1034" y="1061"/>
                  </a:moveTo>
                  <a:cubicBezTo>
                    <a:pt x="1148" y="1019"/>
                    <a:pt x="1283" y="957"/>
                    <a:pt x="1345" y="845"/>
                  </a:cubicBezTo>
                  <a:cubicBezTo>
                    <a:pt x="1420" y="710"/>
                    <a:pt x="1338" y="570"/>
                    <a:pt x="1249" y="466"/>
                  </a:cubicBezTo>
                  <a:cubicBezTo>
                    <a:pt x="1068" y="253"/>
                    <a:pt x="816" y="57"/>
                    <a:pt x="530" y="23"/>
                  </a:cubicBezTo>
                  <a:cubicBezTo>
                    <a:pt x="336" y="0"/>
                    <a:pt x="140" y="87"/>
                    <a:pt x="0" y="22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7" name="Freeform 11"/>
            <p:cNvSpPr/>
            <p:nvPr/>
          </p:nvSpPr>
          <p:spPr bwMode="auto">
            <a:xfrm>
              <a:off x="1524000" y="669925"/>
              <a:ext cx="8797925" cy="6183313"/>
            </a:xfrm>
            <a:custGeom>
              <a:avLst/>
              <a:gdLst/>
              <a:ahLst/>
              <a:cxnLst/>
              <a:rect l="0" t="0" r="r" b="b"/>
              <a:pathLst>
                <a:path w="1850" h="1300">
                  <a:moveTo>
                    <a:pt x="1552" y="1300"/>
                  </a:moveTo>
                  <a:cubicBezTo>
                    <a:pt x="1850" y="1019"/>
                    <a:pt x="1504" y="652"/>
                    <a:pt x="1288" y="447"/>
                  </a:cubicBezTo>
                  <a:cubicBezTo>
                    <a:pt x="1085" y="255"/>
                    <a:pt x="838" y="90"/>
                    <a:pt x="559" y="37"/>
                  </a:cubicBezTo>
                  <a:cubicBezTo>
                    <a:pt x="364" y="0"/>
                    <a:pt x="171" y="40"/>
                    <a:pt x="0" y="131"/>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8" name="Freeform 12"/>
            <p:cNvSpPr/>
            <p:nvPr/>
          </p:nvSpPr>
          <p:spPr bwMode="auto">
            <a:xfrm>
              <a:off x="1524000" y="119063"/>
              <a:ext cx="9555163" cy="6734175"/>
            </a:xfrm>
            <a:custGeom>
              <a:avLst/>
              <a:gdLst/>
              <a:ahLst/>
              <a:cxnLst/>
              <a:rect l="0" t="0" r="r" b="b"/>
              <a:pathLst>
                <a:path w="2009" h="1416">
                  <a:moveTo>
                    <a:pt x="1725" y="1416"/>
                  </a:moveTo>
                  <a:cubicBezTo>
                    <a:pt x="2009" y="1117"/>
                    <a:pt x="1728" y="785"/>
                    <a:pt x="1492" y="565"/>
                  </a:cubicBezTo>
                  <a:cubicBezTo>
                    <a:pt x="1248" y="339"/>
                    <a:pt x="961" y="143"/>
                    <a:pt x="635" y="61"/>
                  </a:cubicBezTo>
                  <a:cubicBezTo>
                    <a:pt x="392" y="0"/>
                    <a:pt x="190" y="18"/>
                    <a:pt x="0" y="10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9" name="Freeform 13"/>
            <p:cNvSpPr/>
            <p:nvPr/>
          </p:nvSpPr>
          <p:spPr bwMode="auto">
            <a:xfrm>
              <a:off x="5419725" y="4763"/>
              <a:ext cx="5216525" cy="5368925"/>
            </a:xfrm>
            <a:custGeom>
              <a:avLst/>
              <a:gdLst/>
              <a:ahLst/>
              <a:cxnLst/>
              <a:rect l="0" t="0" r="r" b="b"/>
              <a:pathLst>
                <a:path w="1097" h="1129">
                  <a:moveTo>
                    <a:pt x="1097" y="1129"/>
                  </a:moveTo>
                  <a:cubicBezTo>
                    <a:pt x="1031" y="909"/>
                    <a:pt x="843" y="701"/>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0" name="Freeform 15"/>
            <p:cNvSpPr/>
            <p:nvPr/>
          </p:nvSpPr>
          <p:spPr bwMode="auto">
            <a:xfrm>
              <a:off x="5813425" y="4763"/>
              <a:ext cx="4832350" cy="4822825"/>
            </a:xfrm>
            <a:custGeom>
              <a:avLst/>
              <a:gdLst/>
              <a:ahLst/>
              <a:cxnLst/>
              <a:rect l="0" t="0" r="r" b="b"/>
              <a:pathLst>
                <a:path w="1016" h="1014">
                  <a:moveTo>
                    <a:pt x="1016" y="1014"/>
                  </a:moveTo>
                  <a:cubicBezTo>
                    <a:pt x="934" y="849"/>
                    <a:pt x="802" y="6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1" name="Freeform 16"/>
            <p:cNvSpPr/>
            <p:nvPr/>
          </p:nvSpPr>
          <p:spPr bwMode="auto">
            <a:xfrm>
              <a:off x="6003925" y="4763"/>
              <a:ext cx="4641850" cy="4598988"/>
            </a:xfrm>
            <a:custGeom>
              <a:avLst/>
              <a:gdLst/>
              <a:ahLst/>
              <a:cxnLst/>
              <a:rect l="0" t="0" r="r" b="b"/>
              <a:pathLst>
                <a:path w="976" h="967">
                  <a:moveTo>
                    <a:pt x="976" y="967"/>
                  </a:moveTo>
                  <a:cubicBezTo>
                    <a:pt x="894" y="822"/>
                    <a:pt x="779" y="689"/>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62" name="Freeform 17"/>
            <p:cNvSpPr/>
            <p:nvPr/>
          </p:nvSpPr>
          <p:spPr bwMode="auto">
            <a:xfrm>
              <a:off x="6203950" y="0"/>
              <a:ext cx="4441825" cy="4237038"/>
            </a:xfrm>
            <a:custGeom>
              <a:avLst/>
              <a:gdLst/>
              <a:ahLst/>
              <a:cxnLst/>
              <a:rect l="0" t="0" r="r" b="b"/>
              <a:pathLst>
                <a:path w="934" h="891">
                  <a:moveTo>
                    <a:pt x="934" y="891"/>
                  </a:moveTo>
                  <a:cubicBezTo>
                    <a:pt x="863" y="783"/>
                    <a:pt x="778" y="684"/>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3" name="Freeform 18"/>
            <p:cNvSpPr/>
            <p:nvPr/>
          </p:nvSpPr>
          <p:spPr bwMode="auto">
            <a:xfrm>
              <a:off x="6456363" y="4763"/>
              <a:ext cx="4179888" cy="3986213"/>
            </a:xfrm>
            <a:custGeom>
              <a:avLst/>
              <a:gdLst/>
              <a:ahLst/>
              <a:cxnLst/>
              <a:rect l="0" t="0" r="r" b="b"/>
              <a:pathLst>
                <a:path w="879" h="838">
                  <a:moveTo>
                    <a:pt x="879" y="838"/>
                  </a:moveTo>
                  <a:cubicBezTo>
                    <a:pt x="821" y="755"/>
                    <a:pt x="756" y="679"/>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4" name="Freeform 19"/>
            <p:cNvSpPr/>
            <p:nvPr/>
          </p:nvSpPr>
          <p:spPr bwMode="auto">
            <a:xfrm>
              <a:off x="6869113" y="4763"/>
              <a:ext cx="3776663" cy="3838575"/>
            </a:xfrm>
            <a:custGeom>
              <a:avLst/>
              <a:gdLst/>
              <a:ahLst/>
              <a:cxnLst/>
              <a:rect l="0" t="0" r="r" b="b"/>
              <a:pathLst>
                <a:path w="794" h="807">
                  <a:moveTo>
                    <a:pt x="794" y="807"/>
                  </a:moveTo>
                  <a:cubicBezTo>
                    <a:pt x="745" y="739"/>
                    <a:pt x="695" y="676"/>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5" name="Freeform 20"/>
            <p:cNvSpPr/>
            <p:nvPr/>
          </p:nvSpPr>
          <p:spPr bwMode="auto">
            <a:xfrm>
              <a:off x="8758238" y="4763"/>
              <a:ext cx="1887538" cy="1355725"/>
            </a:xfrm>
            <a:custGeom>
              <a:avLst/>
              <a:gdLst/>
              <a:ahLst/>
              <a:cxnLst/>
              <a:rect l="0" t="0" r="r" b="b"/>
              <a:pathLst>
                <a:path w="397" h="285">
                  <a:moveTo>
                    <a:pt x="397" y="285"/>
                  </a:moveTo>
                  <a:cubicBezTo>
                    <a:pt x="270" y="182"/>
                    <a:pt x="138" y="8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6" name="Freeform 21"/>
            <p:cNvSpPr/>
            <p:nvPr/>
          </p:nvSpPr>
          <p:spPr bwMode="auto">
            <a:xfrm>
              <a:off x="9223375" y="9525"/>
              <a:ext cx="1422400" cy="1108075"/>
            </a:xfrm>
            <a:custGeom>
              <a:avLst/>
              <a:gdLst/>
              <a:ahLst/>
              <a:cxnLst/>
              <a:rect l="0" t="0" r="r" b="b"/>
              <a:pathLst>
                <a:path w="299" h="233">
                  <a:moveTo>
                    <a:pt x="299" y="233"/>
                  </a:moveTo>
                  <a:cubicBezTo>
                    <a:pt x="197" y="145"/>
                    <a:pt x="97" y="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7" name="Freeform 22"/>
            <p:cNvSpPr/>
            <p:nvPr/>
          </p:nvSpPr>
          <p:spPr bwMode="auto">
            <a:xfrm>
              <a:off x="10009188" y="4763"/>
              <a:ext cx="636588" cy="361950"/>
            </a:xfrm>
            <a:custGeom>
              <a:avLst/>
              <a:gdLst/>
              <a:ahLst/>
              <a:cxnLst/>
              <a:rect l="0" t="0" r="r" b="b"/>
              <a:pathLst>
                <a:path w="134" h="76">
                  <a:moveTo>
                    <a:pt x="0" y="0"/>
                  </a:moveTo>
                  <a:cubicBezTo>
                    <a:pt x="45" y="25"/>
                    <a:pt x="89" y="50"/>
                    <a:pt x="134" y="7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 name="Group 6"/>
          <p:cNvGrpSpPr/>
          <p:nvPr/>
        </p:nvGrpSpPr>
        <p:grpSpPr>
          <a:xfrm>
            <a:off x="1283114" y="1168329"/>
            <a:ext cx="6586124" cy="4537816"/>
            <a:chOff x="1283114" y="1168329"/>
            <a:chExt cx="6586124" cy="4537816"/>
          </a:xfrm>
        </p:grpSpPr>
        <p:sp>
          <p:nvSpPr>
            <p:cNvPr id="39" name="Rectangle 38"/>
            <p:cNvSpPr/>
            <p:nvPr/>
          </p:nvSpPr>
          <p:spPr>
            <a:xfrm>
              <a:off x="1283114" y="1168329"/>
              <a:ext cx="6586124"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283114" y="1973001"/>
              <a:ext cx="6586124" cy="33844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1" name="Isosceles Triangle 39"/>
            <p:cNvSpPr/>
            <p:nvPr/>
          </p:nvSpPr>
          <p:spPr>
            <a:xfrm rot="10800000">
              <a:off x="4362524" y="5355082"/>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359091" y="2055278"/>
            <a:ext cx="6428445" cy="1810636"/>
          </a:xfrm>
        </p:spPr>
        <p:txBody>
          <a:bodyPr bIns="0" anchor="b">
            <a:normAutofit/>
          </a:bodyPr>
          <a:lstStyle>
            <a:lvl1pPr algn="ctr">
              <a:lnSpc>
                <a:spcPct val="80000"/>
              </a:lnSpc>
              <a:defRPr sz="4800" spc="-113">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359091" y="3941492"/>
            <a:ext cx="6428445" cy="1334120"/>
          </a:xfrm>
        </p:spPr>
        <p:txBody>
          <a:bodyPr tIns="0">
            <a:normAutofit/>
          </a:bodyPr>
          <a:lstStyle>
            <a:lvl1pPr marL="0" indent="0" algn="ctr">
              <a:lnSpc>
                <a:spcPct val="100000"/>
              </a:lnSpc>
              <a:buNone/>
              <a:defRPr sz="1800" b="0">
                <a:solidFill>
                  <a:srgbClr val="FFFEFF"/>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40080" y="320040"/>
            <a:ext cx="2743200" cy="320040"/>
          </a:xfrm>
        </p:spPr>
        <p:txBody>
          <a:bodyPr vert="horz" lIns="91440" tIns="45720" rIns="91440" bIns="45720" rtlCol="0" anchor="ctr"/>
          <a:lstStyle>
            <a:lvl1pPr>
              <a:defRPr lang="en-US"/>
            </a:lvl1pPr>
          </a:lstStyle>
          <a:p>
            <a:fld id="{8102BAB4-8B8D-41DD-85C7-81A0CA962007}" type="datetimeFigureOut">
              <a:rPr lang="en-US" smtClean="0"/>
              <a:t>8/16/22</a:t>
            </a:fld>
            <a:endParaRPr lang="en-US"/>
          </a:p>
        </p:txBody>
      </p:sp>
      <p:sp>
        <p:nvSpPr>
          <p:cNvPr id="5" name="Footer Placeholder 4"/>
          <p:cNvSpPr>
            <a:spLocks noGrp="1"/>
          </p:cNvSpPr>
          <p:nvPr>
            <p:ph type="ftr" sz="quarter" idx="11"/>
          </p:nvPr>
        </p:nvSpPr>
        <p:spPr>
          <a:xfrm>
            <a:off x="640080" y="6227064"/>
            <a:ext cx="7854696"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7808976" y="320040"/>
            <a:ext cx="685800" cy="320040"/>
          </a:xfrm>
        </p:spPr>
        <p:txBody>
          <a:bodyPr/>
          <a:lstStyle/>
          <a:p>
            <a:fld id="{B044824F-EBE0-443F-8A8F-F64816AF04DC}" type="slidenum">
              <a:rPr lang="en-US" smtClean="0"/>
              <a:t>‹#›</a:t>
            </a:fld>
            <a:endParaRPr lang="en-US"/>
          </a:p>
        </p:txBody>
      </p:sp>
    </p:spTree>
    <p:extLst>
      <p:ext uri="{BB962C8B-B14F-4D97-AF65-F5344CB8AC3E}">
        <p14:creationId xmlns:p14="http://schemas.microsoft.com/office/powerpoint/2010/main" val="130926803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85" name="Group 84"/>
          <p:cNvGrpSpPr/>
          <p:nvPr/>
        </p:nvGrpSpPr>
        <p:grpSpPr>
          <a:xfrm>
            <a:off x="-286226" y="0"/>
            <a:ext cx="9421759" cy="6858001"/>
            <a:chOff x="1243013" y="0"/>
            <a:chExt cx="9402763" cy="6858001"/>
          </a:xfrm>
        </p:grpSpPr>
        <p:sp>
          <p:nvSpPr>
            <p:cNvPr id="86" name="Freeform 5"/>
            <p:cNvSpPr/>
            <p:nvPr/>
          </p:nvSpPr>
          <p:spPr bwMode="auto">
            <a:xfrm>
              <a:off x="2289175" y="0"/>
              <a:ext cx="3867150" cy="6848475"/>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6"/>
            <p:cNvSpPr/>
            <p:nvPr/>
          </p:nvSpPr>
          <p:spPr bwMode="auto">
            <a:xfrm>
              <a:off x="9604375" y="9525"/>
              <a:ext cx="1041400" cy="328613"/>
            </a:xfrm>
            <a:custGeom>
              <a:avLst/>
              <a:gdLst/>
              <a:ahLst/>
              <a:cxnLst/>
              <a:rect l="0" t="0" r="r" b="b"/>
              <a:pathLst>
                <a:path w="219" h="69">
                  <a:moveTo>
                    <a:pt x="219" y="69"/>
                  </a:moveTo>
                  <a:cubicBezTo>
                    <a:pt x="147" y="41"/>
                    <a:pt x="71" y="1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7"/>
            <p:cNvSpPr/>
            <p:nvPr/>
          </p:nvSpPr>
          <p:spPr bwMode="auto">
            <a:xfrm>
              <a:off x="9223375" y="5578475"/>
              <a:ext cx="1422400" cy="1270000"/>
            </a:xfrm>
            <a:custGeom>
              <a:avLst/>
              <a:gdLst/>
              <a:ahLst/>
              <a:cxnLst/>
              <a:rect l="0" t="0" r="r" b="b"/>
              <a:pathLst>
                <a:path w="299" h="267">
                  <a:moveTo>
                    <a:pt x="0" y="267"/>
                  </a:moveTo>
                  <a:cubicBezTo>
                    <a:pt x="105" y="186"/>
                    <a:pt x="206" y="96"/>
                    <a:pt x="299"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8"/>
            <p:cNvSpPr/>
            <p:nvPr/>
          </p:nvSpPr>
          <p:spPr bwMode="auto">
            <a:xfrm>
              <a:off x="2103438" y="0"/>
              <a:ext cx="3681413" cy="6848475"/>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9"/>
            <p:cNvSpPr/>
            <p:nvPr/>
          </p:nvSpPr>
          <p:spPr bwMode="auto">
            <a:xfrm>
              <a:off x="10179050" y="9525"/>
              <a:ext cx="466725" cy="157163"/>
            </a:xfrm>
            <a:custGeom>
              <a:avLst/>
              <a:gdLst/>
              <a:ahLst/>
              <a:cxnLst/>
              <a:rect l="0" t="0" r="r" b="b"/>
              <a:pathLst>
                <a:path w="98" h="33">
                  <a:moveTo>
                    <a:pt x="98" y="33"/>
                  </a:moveTo>
                  <a:cubicBezTo>
                    <a:pt x="65" y="21"/>
                    <a:pt x="33" y="10"/>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0"/>
            <p:cNvSpPr/>
            <p:nvPr/>
          </p:nvSpPr>
          <p:spPr bwMode="auto">
            <a:xfrm>
              <a:off x="9471025" y="5811838"/>
              <a:ext cx="1174750" cy="1046163"/>
            </a:xfrm>
            <a:custGeom>
              <a:avLst/>
              <a:gdLst/>
              <a:ahLst/>
              <a:cxnLst/>
              <a:rect l="0" t="0" r="r" b="b"/>
              <a:pathLst>
                <a:path w="247" h="220">
                  <a:moveTo>
                    <a:pt x="0" y="220"/>
                  </a:moveTo>
                  <a:cubicBezTo>
                    <a:pt x="86" y="152"/>
                    <a:pt x="169" y="78"/>
                    <a:pt x="247"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2" name="Freeform 11"/>
            <p:cNvSpPr/>
            <p:nvPr/>
          </p:nvSpPr>
          <p:spPr bwMode="auto">
            <a:xfrm>
              <a:off x="1985963" y="0"/>
              <a:ext cx="3622675" cy="6848475"/>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2"/>
            <p:cNvSpPr/>
            <p:nvPr/>
          </p:nvSpPr>
          <p:spPr bwMode="auto">
            <a:xfrm>
              <a:off x="10479088" y="9525"/>
              <a:ext cx="166688" cy="57150"/>
            </a:xfrm>
            <a:custGeom>
              <a:avLst/>
              <a:gdLst/>
              <a:ahLst/>
              <a:cxnLst/>
              <a:rect l="0" t="0" r="r" b="b"/>
              <a:pathLst>
                <a:path w="35" h="12">
                  <a:moveTo>
                    <a:pt x="35" y="12"/>
                  </a:moveTo>
                  <a:cubicBezTo>
                    <a:pt x="23" y="8"/>
                    <a:pt x="12" y="4"/>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3"/>
            <p:cNvSpPr/>
            <p:nvPr/>
          </p:nvSpPr>
          <p:spPr bwMode="auto">
            <a:xfrm>
              <a:off x="9618663" y="5940425"/>
              <a:ext cx="1027113" cy="908050"/>
            </a:xfrm>
            <a:custGeom>
              <a:avLst/>
              <a:gdLst/>
              <a:ahLst/>
              <a:cxnLst/>
              <a:rect l="0" t="0" r="r" b="b"/>
              <a:pathLst>
                <a:path w="216" h="191">
                  <a:moveTo>
                    <a:pt x="0" y="191"/>
                  </a:moveTo>
                  <a:cubicBezTo>
                    <a:pt x="75" y="131"/>
                    <a:pt x="147" y="67"/>
                    <a:pt x="216"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4"/>
            <p:cNvSpPr/>
            <p:nvPr/>
          </p:nvSpPr>
          <p:spPr bwMode="auto">
            <a:xfrm>
              <a:off x="1985963" y="0"/>
              <a:ext cx="3248025" cy="6848475"/>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5"/>
            <p:cNvSpPr/>
            <p:nvPr/>
          </p:nvSpPr>
          <p:spPr bwMode="auto">
            <a:xfrm>
              <a:off x="9780588" y="6054725"/>
              <a:ext cx="865188" cy="793750"/>
            </a:xfrm>
            <a:custGeom>
              <a:avLst/>
              <a:gdLst/>
              <a:ahLst/>
              <a:cxnLst/>
              <a:rect l="0" t="0" r="r" b="b"/>
              <a:pathLst>
                <a:path w="182" h="167">
                  <a:moveTo>
                    <a:pt x="0" y="167"/>
                  </a:moveTo>
                  <a:cubicBezTo>
                    <a:pt x="63" y="114"/>
                    <a:pt x="123" y="58"/>
                    <a:pt x="182"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6"/>
            <p:cNvSpPr/>
            <p:nvPr/>
          </p:nvSpPr>
          <p:spPr bwMode="auto">
            <a:xfrm>
              <a:off x="1871663" y="0"/>
              <a:ext cx="3233738" cy="6848475"/>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7"/>
            <p:cNvSpPr/>
            <p:nvPr/>
          </p:nvSpPr>
          <p:spPr bwMode="auto">
            <a:xfrm>
              <a:off x="9956800" y="6216650"/>
              <a:ext cx="688975" cy="631825"/>
            </a:xfrm>
            <a:custGeom>
              <a:avLst/>
              <a:gdLst/>
              <a:ahLst/>
              <a:cxnLst/>
              <a:rect l="0" t="0" r="r" b="b"/>
              <a:pathLst>
                <a:path w="145" h="133">
                  <a:moveTo>
                    <a:pt x="0" y="133"/>
                  </a:moveTo>
                  <a:cubicBezTo>
                    <a:pt x="50" y="90"/>
                    <a:pt x="98" y="46"/>
                    <a:pt x="14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18"/>
            <p:cNvSpPr/>
            <p:nvPr/>
          </p:nvSpPr>
          <p:spPr bwMode="auto">
            <a:xfrm>
              <a:off x="1466850" y="0"/>
              <a:ext cx="3424238" cy="6848475"/>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19"/>
            <p:cNvSpPr/>
            <p:nvPr/>
          </p:nvSpPr>
          <p:spPr bwMode="auto">
            <a:xfrm>
              <a:off x="10264775" y="6519863"/>
              <a:ext cx="381000" cy="328613"/>
            </a:xfrm>
            <a:custGeom>
              <a:avLst/>
              <a:gdLst/>
              <a:ahLst/>
              <a:cxnLst/>
              <a:rect l="0" t="0" r="r" b="b"/>
              <a:pathLst>
                <a:path w="80" h="69">
                  <a:moveTo>
                    <a:pt x="0" y="69"/>
                  </a:moveTo>
                  <a:cubicBezTo>
                    <a:pt x="27" y="47"/>
                    <a:pt x="53" y="24"/>
                    <a:pt x="8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0"/>
            <p:cNvSpPr/>
            <p:nvPr/>
          </p:nvSpPr>
          <p:spPr bwMode="auto">
            <a:xfrm>
              <a:off x="1581150" y="0"/>
              <a:ext cx="2720975" cy="6848475"/>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21"/>
            <p:cNvSpPr/>
            <p:nvPr/>
          </p:nvSpPr>
          <p:spPr bwMode="auto">
            <a:xfrm>
              <a:off x="1243013" y="0"/>
              <a:ext cx="2949575" cy="6848475"/>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03" name="Freeform 22"/>
            <p:cNvSpPr/>
            <p:nvPr/>
          </p:nvSpPr>
          <p:spPr bwMode="auto">
            <a:xfrm>
              <a:off x="1524000" y="0"/>
              <a:ext cx="1446213" cy="2030413"/>
            </a:xfrm>
            <a:custGeom>
              <a:avLst/>
              <a:gdLst/>
              <a:ahLst/>
              <a:cxnLst/>
              <a:rect l="0" t="0" r="r" b="b"/>
              <a:pathLst>
                <a:path w="304" h="427">
                  <a:moveTo>
                    <a:pt x="304" y="0"/>
                  </a:moveTo>
                  <a:cubicBezTo>
                    <a:pt x="170" y="120"/>
                    <a:pt x="69" y="267"/>
                    <a:pt x="0" y="42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23"/>
            <p:cNvSpPr/>
            <p:nvPr/>
          </p:nvSpPr>
          <p:spPr bwMode="auto">
            <a:xfrm>
              <a:off x="1524000" y="9525"/>
              <a:ext cx="1246188" cy="1641475"/>
            </a:xfrm>
            <a:custGeom>
              <a:avLst/>
              <a:gdLst/>
              <a:ahLst/>
              <a:cxnLst/>
              <a:rect l="0" t="0" r="r" b="b"/>
              <a:pathLst>
                <a:path w="262" h="345">
                  <a:moveTo>
                    <a:pt x="262" y="0"/>
                  </a:moveTo>
                  <a:cubicBezTo>
                    <a:pt x="152" y="102"/>
                    <a:pt x="65" y="217"/>
                    <a:pt x="0" y="34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4"/>
            <p:cNvSpPr/>
            <p:nvPr/>
          </p:nvSpPr>
          <p:spPr bwMode="auto">
            <a:xfrm>
              <a:off x="1524000" y="0"/>
              <a:ext cx="1036638" cy="1212850"/>
            </a:xfrm>
            <a:custGeom>
              <a:avLst/>
              <a:gdLst/>
              <a:ahLst/>
              <a:cxnLst/>
              <a:rect l="0" t="0" r="r" b="b"/>
              <a:pathLst>
                <a:path w="218" h="255">
                  <a:moveTo>
                    <a:pt x="218" y="0"/>
                  </a:moveTo>
                  <a:cubicBezTo>
                    <a:pt x="137" y="77"/>
                    <a:pt x="62" y="162"/>
                    <a:pt x="0" y="25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2" name="Group 31"/>
          <p:cNvGrpSpPr/>
          <p:nvPr/>
        </p:nvGrpSpPr>
        <p:grpSpPr>
          <a:xfrm>
            <a:off x="640080" y="1699589"/>
            <a:ext cx="3286552" cy="3470421"/>
            <a:chOff x="640080" y="1699589"/>
            <a:chExt cx="3286552" cy="3470421"/>
          </a:xfrm>
        </p:grpSpPr>
        <p:sp>
          <p:nvSpPr>
            <p:cNvPr id="42" name="Rectangle 41"/>
            <p:cNvSpPr/>
            <p:nvPr/>
          </p:nvSpPr>
          <p:spPr>
            <a:xfrm>
              <a:off x="644453" y="1699589"/>
              <a:ext cx="327780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Isosceles Triangle 22"/>
            <p:cNvSpPr/>
            <p:nvPr/>
          </p:nvSpPr>
          <p:spPr>
            <a:xfrm rot="10800000">
              <a:off x="2125363" y="48976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Rectangle 43"/>
            <p:cNvSpPr/>
            <p:nvPr/>
          </p:nvSpPr>
          <p:spPr>
            <a:xfrm>
              <a:off x="640080" y="2275661"/>
              <a:ext cx="3286552"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23786" y="2349926"/>
            <a:ext cx="3113815" cy="2472774"/>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415686" y="794719"/>
            <a:ext cx="4095643"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02BAB4-8B8D-41DD-85C7-81A0CA962007}" type="datetimeFigureOut">
              <a:rPr lang="en-US" smtClean="0"/>
              <a:t>8/16/22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4824F-EBE0-443F-8A8F-F64816AF04DC}" type="slidenum">
              <a:rPr lang="en-US" smtClean="0"/>
              <a:t>‹#›</a:t>
            </a:fld>
            <a:endParaRPr lang="en-US"/>
          </a:p>
        </p:txBody>
      </p:sp>
    </p:spTree>
    <p:extLst>
      <p:ext uri="{BB962C8B-B14F-4D97-AF65-F5344CB8AC3E}">
        <p14:creationId xmlns:p14="http://schemas.microsoft.com/office/powerpoint/2010/main" val="2806111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51" name="Group 50"/>
          <p:cNvGrpSpPr/>
          <p:nvPr/>
        </p:nvGrpSpPr>
        <p:grpSpPr>
          <a:xfrm flipH="1">
            <a:off x="0" y="0"/>
            <a:ext cx="9421759" cy="6858001"/>
            <a:chOff x="1243013" y="0"/>
            <a:chExt cx="9402763" cy="6858001"/>
          </a:xfrm>
        </p:grpSpPr>
        <p:sp>
          <p:nvSpPr>
            <p:cNvPr id="52" name="Freeform 5"/>
            <p:cNvSpPr/>
            <p:nvPr/>
          </p:nvSpPr>
          <p:spPr bwMode="auto">
            <a:xfrm>
              <a:off x="2289175" y="0"/>
              <a:ext cx="3867150" cy="6848475"/>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6"/>
            <p:cNvSpPr/>
            <p:nvPr/>
          </p:nvSpPr>
          <p:spPr bwMode="auto">
            <a:xfrm>
              <a:off x="9604375" y="9525"/>
              <a:ext cx="1041400" cy="328613"/>
            </a:xfrm>
            <a:custGeom>
              <a:avLst/>
              <a:gdLst/>
              <a:ahLst/>
              <a:cxnLst/>
              <a:rect l="0" t="0" r="r" b="b"/>
              <a:pathLst>
                <a:path w="219" h="69">
                  <a:moveTo>
                    <a:pt x="219" y="69"/>
                  </a:moveTo>
                  <a:cubicBezTo>
                    <a:pt x="147" y="41"/>
                    <a:pt x="71" y="1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7"/>
            <p:cNvSpPr/>
            <p:nvPr/>
          </p:nvSpPr>
          <p:spPr bwMode="auto">
            <a:xfrm>
              <a:off x="9223375" y="5578475"/>
              <a:ext cx="1422400" cy="1270000"/>
            </a:xfrm>
            <a:custGeom>
              <a:avLst/>
              <a:gdLst/>
              <a:ahLst/>
              <a:cxnLst/>
              <a:rect l="0" t="0" r="r" b="b"/>
              <a:pathLst>
                <a:path w="299" h="267">
                  <a:moveTo>
                    <a:pt x="0" y="267"/>
                  </a:moveTo>
                  <a:cubicBezTo>
                    <a:pt x="105" y="186"/>
                    <a:pt x="206" y="96"/>
                    <a:pt x="299"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8"/>
            <p:cNvSpPr/>
            <p:nvPr/>
          </p:nvSpPr>
          <p:spPr bwMode="auto">
            <a:xfrm>
              <a:off x="2103438" y="0"/>
              <a:ext cx="3681413" cy="6848475"/>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9"/>
            <p:cNvSpPr/>
            <p:nvPr/>
          </p:nvSpPr>
          <p:spPr bwMode="auto">
            <a:xfrm>
              <a:off x="10179050" y="9525"/>
              <a:ext cx="466725" cy="157163"/>
            </a:xfrm>
            <a:custGeom>
              <a:avLst/>
              <a:gdLst/>
              <a:ahLst/>
              <a:cxnLst/>
              <a:rect l="0" t="0" r="r" b="b"/>
              <a:pathLst>
                <a:path w="98" h="33">
                  <a:moveTo>
                    <a:pt x="98" y="33"/>
                  </a:moveTo>
                  <a:cubicBezTo>
                    <a:pt x="65" y="21"/>
                    <a:pt x="33" y="10"/>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7" name="Freeform 10"/>
            <p:cNvSpPr/>
            <p:nvPr/>
          </p:nvSpPr>
          <p:spPr bwMode="auto">
            <a:xfrm>
              <a:off x="9471025" y="5811838"/>
              <a:ext cx="1174750" cy="1046163"/>
            </a:xfrm>
            <a:custGeom>
              <a:avLst/>
              <a:gdLst/>
              <a:ahLst/>
              <a:cxnLst/>
              <a:rect l="0" t="0" r="r" b="b"/>
              <a:pathLst>
                <a:path w="247" h="220">
                  <a:moveTo>
                    <a:pt x="0" y="220"/>
                  </a:moveTo>
                  <a:cubicBezTo>
                    <a:pt x="86" y="152"/>
                    <a:pt x="169" y="78"/>
                    <a:pt x="247"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8" name="Freeform 11"/>
            <p:cNvSpPr/>
            <p:nvPr/>
          </p:nvSpPr>
          <p:spPr bwMode="auto">
            <a:xfrm>
              <a:off x="1985963" y="0"/>
              <a:ext cx="3622675" cy="6848475"/>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12"/>
            <p:cNvSpPr/>
            <p:nvPr/>
          </p:nvSpPr>
          <p:spPr bwMode="auto">
            <a:xfrm>
              <a:off x="10479088" y="9525"/>
              <a:ext cx="166688" cy="57150"/>
            </a:xfrm>
            <a:custGeom>
              <a:avLst/>
              <a:gdLst/>
              <a:ahLst/>
              <a:cxnLst/>
              <a:rect l="0" t="0" r="r" b="b"/>
              <a:pathLst>
                <a:path w="35" h="12">
                  <a:moveTo>
                    <a:pt x="35" y="12"/>
                  </a:moveTo>
                  <a:cubicBezTo>
                    <a:pt x="23" y="8"/>
                    <a:pt x="12" y="4"/>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13"/>
            <p:cNvSpPr/>
            <p:nvPr/>
          </p:nvSpPr>
          <p:spPr bwMode="auto">
            <a:xfrm>
              <a:off x="9618663" y="5940425"/>
              <a:ext cx="1027113" cy="908050"/>
            </a:xfrm>
            <a:custGeom>
              <a:avLst/>
              <a:gdLst/>
              <a:ahLst/>
              <a:cxnLst/>
              <a:rect l="0" t="0" r="r" b="b"/>
              <a:pathLst>
                <a:path w="216" h="191">
                  <a:moveTo>
                    <a:pt x="0" y="191"/>
                  </a:moveTo>
                  <a:cubicBezTo>
                    <a:pt x="75" y="131"/>
                    <a:pt x="147" y="67"/>
                    <a:pt x="216"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14"/>
            <p:cNvSpPr/>
            <p:nvPr/>
          </p:nvSpPr>
          <p:spPr bwMode="auto">
            <a:xfrm>
              <a:off x="1985963" y="0"/>
              <a:ext cx="3248025" cy="6848475"/>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15"/>
            <p:cNvSpPr/>
            <p:nvPr/>
          </p:nvSpPr>
          <p:spPr bwMode="auto">
            <a:xfrm>
              <a:off x="9780588" y="6054725"/>
              <a:ext cx="865188" cy="793750"/>
            </a:xfrm>
            <a:custGeom>
              <a:avLst/>
              <a:gdLst/>
              <a:ahLst/>
              <a:cxnLst/>
              <a:rect l="0" t="0" r="r" b="b"/>
              <a:pathLst>
                <a:path w="182" h="167">
                  <a:moveTo>
                    <a:pt x="0" y="167"/>
                  </a:moveTo>
                  <a:cubicBezTo>
                    <a:pt x="63" y="114"/>
                    <a:pt x="123" y="58"/>
                    <a:pt x="182"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16"/>
            <p:cNvSpPr/>
            <p:nvPr/>
          </p:nvSpPr>
          <p:spPr bwMode="auto">
            <a:xfrm>
              <a:off x="1871663" y="0"/>
              <a:ext cx="3233738" cy="6848475"/>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7"/>
            <p:cNvSpPr/>
            <p:nvPr/>
          </p:nvSpPr>
          <p:spPr bwMode="auto">
            <a:xfrm>
              <a:off x="9956800" y="6216650"/>
              <a:ext cx="688975" cy="631825"/>
            </a:xfrm>
            <a:custGeom>
              <a:avLst/>
              <a:gdLst/>
              <a:ahLst/>
              <a:cxnLst/>
              <a:rect l="0" t="0" r="r" b="b"/>
              <a:pathLst>
                <a:path w="145" h="133">
                  <a:moveTo>
                    <a:pt x="0" y="133"/>
                  </a:moveTo>
                  <a:cubicBezTo>
                    <a:pt x="50" y="90"/>
                    <a:pt x="98" y="46"/>
                    <a:pt x="14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8"/>
            <p:cNvSpPr/>
            <p:nvPr/>
          </p:nvSpPr>
          <p:spPr bwMode="auto">
            <a:xfrm>
              <a:off x="1466850" y="0"/>
              <a:ext cx="3424238" cy="6848475"/>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9"/>
            <p:cNvSpPr/>
            <p:nvPr/>
          </p:nvSpPr>
          <p:spPr bwMode="auto">
            <a:xfrm>
              <a:off x="10264775" y="6519863"/>
              <a:ext cx="381000" cy="328613"/>
            </a:xfrm>
            <a:custGeom>
              <a:avLst/>
              <a:gdLst/>
              <a:ahLst/>
              <a:cxnLst/>
              <a:rect l="0" t="0" r="r" b="b"/>
              <a:pathLst>
                <a:path w="80" h="69">
                  <a:moveTo>
                    <a:pt x="0" y="69"/>
                  </a:moveTo>
                  <a:cubicBezTo>
                    <a:pt x="27" y="47"/>
                    <a:pt x="53" y="24"/>
                    <a:pt x="8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20"/>
            <p:cNvSpPr/>
            <p:nvPr/>
          </p:nvSpPr>
          <p:spPr bwMode="auto">
            <a:xfrm>
              <a:off x="1581150" y="0"/>
              <a:ext cx="2720975" cy="6848475"/>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8" name="Freeform 21"/>
            <p:cNvSpPr/>
            <p:nvPr/>
          </p:nvSpPr>
          <p:spPr bwMode="auto">
            <a:xfrm>
              <a:off x="1243013" y="0"/>
              <a:ext cx="2949575" cy="6848475"/>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69" name="Freeform 22"/>
            <p:cNvSpPr/>
            <p:nvPr/>
          </p:nvSpPr>
          <p:spPr bwMode="auto">
            <a:xfrm>
              <a:off x="1524000" y="0"/>
              <a:ext cx="1446213" cy="2030413"/>
            </a:xfrm>
            <a:custGeom>
              <a:avLst/>
              <a:gdLst/>
              <a:ahLst/>
              <a:cxnLst/>
              <a:rect l="0" t="0" r="r" b="b"/>
              <a:pathLst>
                <a:path w="304" h="427">
                  <a:moveTo>
                    <a:pt x="304" y="0"/>
                  </a:moveTo>
                  <a:cubicBezTo>
                    <a:pt x="170" y="120"/>
                    <a:pt x="69" y="267"/>
                    <a:pt x="0" y="42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23"/>
            <p:cNvSpPr/>
            <p:nvPr/>
          </p:nvSpPr>
          <p:spPr bwMode="auto">
            <a:xfrm>
              <a:off x="1524000" y="9525"/>
              <a:ext cx="1246188" cy="1641475"/>
            </a:xfrm>
            <a:custGeom>
              <a:avLst/>
              <a:gdLst/>
              <a:ahLst/>
              <a:cxnLst/>
              <a:rect l="0" t="0" r="r" b="b"/>
              <a:pathLst>
                <a:path w="262" h="345">
                  <a:moveTo>
                    <a:pt x="262" y="0"/>
                  </a:moveTo>
                  <a:cubicBezTo>
                    <a:pt x="152" y="102"/>
                    <a:pt x="65" y="217"/>
                    <a:pt x="0" y="34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24"/>
            <p:cNvSpPr/>
            <p:nvPr/>
          </p:nvSpPr>
          <p:spPr bwMode="auto">
            <a:xfrm>
              <a:off x="1524000" y="0"/>
              <a:ext cx="1036638" cy="1212850"/>
            </a:xfrm>
            <a:custGeom>
              <a:avLst/>
              <a:gdLst/>
              <a:ahLst/>
              <a:cxnLst/>
              <a:rect l="0" t="0" r="r" b="b"/>
              <a:pathLst>
                <a:path w="218" h="255">
                  <a:moveTo>
                    <a:pt x="218" y="0"/>
                  </a:moveTo>
                  <a:cubicBezTo>
                    <a:pt x="137" y="77"/>
                    <a:pt x="62" y="162"/>
                    <a:pt x="0" y="25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85" name="Group 84"/>
          <p:cNvGrpSpPr/>
          <p:nvPr/>
        </p:nvGrpSpPr>
        <p:grpSpPr>
          <a:xfrm>
            <a:off x="5228134" y="1699589"/>
            <a:ext cx="3286552" cy="3470421"/>
            <a:chOff x="640080" y="1699589"/>
            <a:chExt cx="3286552" cy="3470421"/>
          </a:xfrm>
        </p:grpSpPr>
        <p:sp>
          <p:nvSpPr>
            <p:cNvPr id="86" name="Rectangle 85"/>
            <p:cNvSpPr/>
            <p:nvPr/>
          </p:nvSpPr>
          <p:spPr>
            <a:xfrm>
              <a:off x="644453" y="1699589"/>
              <a:ext cx="327780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Isosceles Triangle 22"/>
            <p:cNvSpPr/>
            <p:nvPr/>
          </p:nvSpPr>
          <p:spPr>
            <a:xfrm rot="10800000">
              <a:off x="2125363" y="48976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 name="Rectangle 87"/>
            <p:cNvSpPr/>
            <p:nvPr/>
          </p:nvSpPr>
          <p:spPr>
            <a:xfrm>
              <a:off x="640080" y="2275661"/>
              <a:ext cx="3286552"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5313609" y="2349924"/>
            <a:ext cx="3112047" cy="2464951"/>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43258" y="802808"/>
            <a:ext cx="4118291" cy="52548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40080" y="320040"/>
            <a:ext cx="2743200" cy="320040"/>
          </a:xfrm>
        </p:spPr>
        <p:txBody>
          <a:bodyPr/>
          <a:lstStyle/>
          <a:p>
            <a:fld id="{8102BAB4-8B8D-41DD-85C7-81A0CA962007}" type="datetimeFigureOut">
              <a:rPr lang="en-US" smtClean="0"/>
              <a:t>8/16/22</a:t>
            </a:fld>
            <a:endParaRPr lang="en-US"/>
          </a:p>
        </p:txBody>
      </p:sp>
      <p:sp>
        <p:nvSpPr>
          <p:cNvPr id="5" name="Footer Placeholder 4"/>
          <p:cNvSpPr>
            <a:spLocks noGrp="1"/>
          </p:cNvSpPr>
          <p:nvPr>
            <p:ph type="ftr" sz="quarter" idx="11"/>
          </p:nvPr>
        </p:nvSpPr>
        <p:spPr>
          <a:xfrm>
            <a:off x="640080" y="6227064"/>
            <a:ext cx="7854696" cy="320040"/>
          </a:xfrm>
        </p:spPr>
        <p:txBody>
          <a:bodyPr/>
          <a:lstStyle/>
          <a:p>
            <a:endParaRPr lang="en-US"/>
          </a:p>
        </p:txBody>
      </p:sp>
      <p:sp>
        <p:nvSpPr>
          <p:cNvPr id="6" name="Slide Number Placeholder 5"/>
          <p:cNvSpPr>
            <a:spLocks noGrp="1"/>
          </p:cNvSpPr>
          <p:nvPr>
            <p:ph type="sldNum" sz="quarter" idx="12"/>
          </p:nvPr>
        </p:nvSpPr>
        <p:spPr>
          <a:xfrm>
            <a:off x="7808976" y="320040"/>
            <a:ext cx="685800" cy="320040"/>
          </a:xfrm>
        </p:spPr>
        <p:txBody>
          <a:bodyPr/>
          <a:lstStyle/>
          <a:p>
            <a:fld id="{B044824F-EBE0-443F-8A8F-F64816AF04DC}" type="slidenum">
              <a:rPr lang="en-US" smtClean="0"/>
              <a:t>‹#›</a:t>
            </a:fld>
            <a:endParaRPr lang="en-US"/>
          </a:p>
        </p:txBody>
      </p:sp>
    </p:spTree>
    <p:extLst>
      <p:ext uri="{BB962C8B-B14F-4D97-AF65-F5344CB8AC3E}">
        <p14:creationId xmlns:p14="http://schemas.microsoft.com/office/powerpoint/2010/main" val="2004364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65" name="Group 64"/>
          <p:cNvGrpSpPr/>
          <p:nvPr/>
        </p:nvGrpSpPr>
        <p:grpSpPr>
          <a:xfrm>
            <a:off x="-286226" y="0"/>
            <a:ext cx="9421759" cy="6858001"/>
            <a:chOff x="1243013" y="0"/>
            <a:chExt cx="9402763" cy="6858001"/>
          </a:xfrm>
        </p:grpSpPr>
        <p:sp>
          <p:nvSpPr>
            <p:cNvPr id="66" name="Freeform 5"/>
            <p:cNvSpPr/>
            <p:nvPr/>
          </p:nvSpPr>
          <p:spPr bwMode="auto">
            <a:xfrm>
              <a:off x="2289175" y="0"/>
              <a:ext cx="3867150" cy="6848475"/>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6"/>
            <p:cNvSpPr/>
            <p:nvPr/>
          </p:nvSpPr>
          <p:spPr bwMode="auto">
            <a:xfrm>
              <a:off x="9604375" y="9525"/>
              <a:ext cx="1041400" cy="328613"/>
            </a:xfrm>
            <a:custGeom>
              <a:avLst/>
              <a:gdLst/>
              <a:ahLst/>
              <a:cxnLst/>
              <a:rect l="0" t="0" r="r" b="b"/>
              <a:pathLst>
                <a:path w="219" h="69">
                  <a:moveTo>
                    <a:pt x="219" y="69"/>
                  </a:moveTo>
                  <a:cubicBezTo>
                    <a:pt x="147" y="41"/>
                    <a:pt x="71" y="1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7"/>
            <p:cNvSpPr/>
            <p:nvPr/>
          </p:nvSpPr>
          <p:spPr bwMode="auto">
            <a:xfrm>
              <a:off x="9223375" y="5578475"/>
              <a:ext cx="1422400" cy="1270000"/>
            </a:xfrm>
            <a:custGeom>
              <a:avLst/>
              <a:gdLst/>
              <a:ahLst/>
              <a:cxnLst/>
              <a:rect l="0" t="0" r="r" b="b"/>
              <a:pathLst>
                <a:path w="299" h="267">
                  <a:moveTo>
                    <a:pt x="0" y="267"/>
                  </a:moveTo>
                  <a:cubicBezTo>
                    <a:pt x="105" y="186"/>
                    <a:pt x="206" y="96"/>
                    <a:pt x="299"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8"/>
            <p:cNvSpPr/>
            <p:nvPr/>
          </p:nvSpPr>
          <p:spPr bwMode="auto">
            <a:xfrm>
              <a:off x="2103438" y="0"/>
              <a:ext cx="3681413" cy="6848475"/>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0" name="Freeform 9"/>
            <p:cNvSpPr/>
            <p:nvPr/>
          </p:nvSpPr>
          <p:spPr bwMode="auto">
            <a:xfrm>
              <a:off x="10179050" y="9525"/>
              <a:ext cx="466725" cy="157163"/>
            </a:xfrm>
            <a:custGeom>
              <a:avLst/>
              <a:gdLst/>
              <a:ahLst/>
              <a:cxnLst/>
              <a:rect l="0" t="0" r="r" b="b"/>
              <a:pathLst>
                <a:path w="98" h="33">
                  <a:moveTo>
                    <a:pt x="98" y="33"/>
                  </a:moveTo>
                  <a:cubicBezTo>
                    <a:pt x="65" y="21"/>
                    <a:pt x="33" y="10"/>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1" name="Freeform 10"/>
            <p:cNvSpPr/>
            <p:nvPr/>
          </p:nvSpPr>
          <p:spPr bwMode="auto">
            <a:xfrm>
              <a:off x="9471025" y="5811838"/>
              <a:ext cx="1174750" cy="1046163"/>
            </a:xfrm>
            <a:custGeom>
              <a:avLst/>
              <a:gdLst/>
              <a:ahLst/>
              <a:cxnLst/>
              <a:rect l="0" t="0" r="r" b="b"/>
              <a:pathLst>
                <a:path w="247" h="220">
                  <a:moveTo>
                    <a:pt x="0" y="220"/>
                  </a:moveTo>
                  <a:cubicBezTo>
                    <a:pt x="86" y="152"/>
                    <a:pt x="169" y="78"/>
                    <a:pt x="247"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2" name="Freeform 11"/>
            <p:cNvSpPr/>
            <p:nvPr/>
          </p:nvSpPr>
          <p:spPr bwMode="auto">
            <a:xfrm>
              <a:off x="1985963" y="0"/>
              <a:ext cx="3622675" cy="6848475"/>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12"/>
            <p:cNvSpPr/>
            <p:nvPr/>
          </p:nvSpPr>
          <p:spPr bwMode="auto">
            <a:xfrm>
              <a:off x="10479088" y="9525"/>
              <a:ext cx="166688" cy="57150"/>
            </a:xfrm>
            <a:custGeom>
              <a:avLst/>
              <a:gdLst/>
              <a:ahLst/>
              <a:cxnLst/>
              <a:rect l="0" t="0" r="r" b="b"/>
              <a:pathLst>
                <a:path w="35" h="12">
                  <a:moveTo>
                    <a:pt x="35" y="12"/>
                  </a:moveTo>
                  <a:cubicBezTo>
                    <a:pt x="23" y="8"/>
                    <a:pt x="12" y="4"/>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13"/>
            <p:cNvSpPr/>
            <p:nvPr/>
          </p:nvSpPr>
          <p:spPr bwMode="auto">
            <a:xfrm>
              <a:off x="9618663" y="5940425"/>
              <a:ext cx="1027113" cy="908050"/>
            </a:xfrm>
            <a:custGeom>
              <a:avLst/>
              <a:gdLst/>
              <a:ahLst/>
              <a:cxnLst/>
              <a:rect l="0" t="0" r="r" b="b"/>
              <a:pathLst>
                <a:path w="216" h="191">
                  <a:moveTo>
                    <a:pt x="0" y="191"/>
                  </a:moveTo>
                  <a:cubicBezTo>
                    <a:pt x="75" y="131"/>
                    <a:pt x="147" y="67"/>
                    <a:pt x="216"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4"/>
            <p:cNvSpPr/>
            <p:nvPr/>
          </p:nvSpPr>
          <p:spPr bwMode="auto">
            <a:xfrm>
              <a:off x="1985963" y="0"/>
              <a:ext cx="3248025" cy="6848475"/>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5"/>
            <p:cNvSpPr/>
            <p:nvPr/>
          </p:nvSpPr>
          <p:spPr bwMode="auto">
            <a:xfrm>
              <a:off x="9780588" y="6054725"/>
              <a:ext cx="865188" cy="793750"/>
            </a:xfrm>
            <a:custGeom>
              <a:avLst/>
              <a:gdLst/>
              <a:ahLst/>
              <a:cxnLst/>
              <a:rect l="0" t="0" r="r" b="b"/>
              <a:pathLst>
                <a:path w="182" h="167">
                  <a:moveTo>
                    <a:pt x="0" y="167"/>
                  </a:moveTo>
                  <a:cubicBezTo>
                    <a:pt x="63" y="114"/>
                    <a:pt x="123" y="58"/>
                    <a:pt x="182"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6"/>
            <p:cNvSpPr/>
            <p:nvPr/>
          </p:nvSpPr>
          <p:spPr bwMode="auto">
            <a:xfrm>
              <a:off x="1871663" y="0"/>
              <a:ext cx="3233738" cy="6848475"/>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7"/>
            <p:cNvSpPr/>
            <p:nvPr/>
          </p:nvSpPr>
          <p:spPr bwMode="auto">
            <a:xfrm>
              <a:off x="9956800" y="6216650"/>
              <a:ext cx="688975" cy="631825"/>
            </a:xfrm>
            <a:custGeom>
              <a:avLst/>
              <a:gdLst/>
              <a:ahLst/>
              <a:cxnLst/>
              <a:rect l="0" t="0" r="r" b="b"/>
              <a:pathLst>
                <a:path w="145" h="133">
                  <a:moveTo>
                    <a:pt x="0" y="133"/>
                  </a:moveTo>
                  <a:cubicBezTo>
                    <a:pt x="50" y="90"/>
                    <a:pt x="98" y="46"/>
                    <a:pt x="14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8"/>
            <p:cNvSpPr/>
            <p:nvPr/>
          </p:nvSpPr>
          <p:spPr bwMode="auto">
            <a:xfrm>
              <a:off x="1466850" y="0"/>
              <a:ext cx="3424238" cy="6848475"/>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9"/>
            <p:cNvSpPr/>
            <p:nvPr/>
          </p:nvSpPr>
          <p:spPr bwMode="auto">
            <a:xfrm>
              <a:off x="10264775" y="6519863"/>
              <a:ext cx="381000" cy="328613"/>
            </a:xfrm>
            <a:custGeom>
              <a:avLst/>
              <a:gdLst/>
              <a:ahLst/>
              <a:cxnLst/>
              <a:rect l="0" t="0" r="r" b="b"/>
              <a:pathLst>
                <a:path w="80" h="69">
                  <a:moveTo>
                    <a:pt x="0" y="69"/>
                  </a:moveTo>
                  <a:cubicBezTo>
                    <a:pt x="27" y="47"/>
                    <a:pt x="53" y="24"/>
                    <a:pt x="8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20"/>
            <p:cNvSpPr/>
            <p:nvPr/>
          </p:nvSpPr>
          <p:spPr bwMode="auto">
            <a:xfrm>
              <a:off x="1581150" y="0"/>
              <a:ext cx="2720975" cy="6848475"/>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21"/>
            <p:cNvSpPr/>
            <p:nvPr/>
          </p:nvSpPr>
          <p:spPr bwMode="auto">
            <a:xfrm>
              <a:off x="1243013" y="0"/>
              <a:ext cx="2949575" cy="6848475"/>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4" name="Freeform 22"/>
            <p:cNvSpPr/>
            <p:nvPr/>
          </p:nvSpPr>
          <p:spPr bwMode="auto">
            <a:xfrm>
              <a:off x="1524000" y="0"/>
              <a:ext cx="1446213" cy="2030413"/>
            </a:xfrm>
            <a:custGeom>
              <a:avLst/>
              <a:gdLst/>
              <a:ahLst/>
              <a:cxnLst/>
              <a:rect l="0" t="0" r="r" b="b"/>
              <a:pathLst>
                <a:path w="304" h="427">
                  <a:moveTo>
                    <a:pt x="304" y="0"/>
                  </a:moveTo>
                  <a:cubicBezTo>
                    <a:pt x="170" y="120"/>
                    <a:pt x="69" y="267"/>
                    <a:pt x="0" y="42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3"/>
            <p:cNvSpPr/>
            <p:nvPr/>
          </p:nvSpPr>
          <p:spPr bwMode="auto">
            <a:xfrm>
              <a:off x="1524000" y="9525"/>
              <a:ext cx="1246188" cy="1641475"/>
            </a:xfrm>
            <a:custGeom>
              <a:avLst/>
              <a:gdLst/>
              <a:ahLst/>
              <a:cxnLst/>
              <a:rect l="0" t="0" r="r" b="b"/>
              <a:pathLst>
                <a:path w="262" h="345">
                  <a:moveTo>
                    <a:pt x="262" y="0"/>
                  </a:moveTo>
                  <a:cubicBezTo>
                    <a:pt x="152" y="102"/>
                    <a:pt x="65" y="217"/>
                    <a:pt x="0" y="34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4"/>
            <p:cNvSpPr/>
            <p:nvPr/>
          </p:nvSpPr>
          <p:spPr bwMode="auto">
            <a:xfrm>
              <a:off x="1524000" y="0"/>
              <a:ext cx="1036638" cy="1212850"/>
            </a:xfrm>
            <a:custGeom>
              <a:avLst/>
              <a:gdLst/>
              <a:ahLst/>
              <a:cxnLst/>
              <a:rect l="0" t="0" r="r" b="b"/>
              <a:pathLst>
                <a:path w="218" h="255">
                  <a:moveTo>
                    <a:pt x="218" y="0"/>
                  </a:moveTo>
                  <a:cubicBezTo>
                    <a:pt x="137" y="77"/>
                    <a:pt x="62" y="162"/>
                    <a:pt x="0" y="25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0" name="Group 19"/>
          <p:cNvGrpSpPr/>
          <p:nvPr/>
        </p:nvGrpSpPr>
        <p:grpSpPr>
          <a:xfrm>
            <a:off x="640080" y="1699589"/>
            <a:ext cx="3286552" cy="3470421"/>
            <a:chOff x="640080" y="1699589"/>
            <a:chExt cx="3286552" cy="3470421"/>
          </a:xfrm>
        </p:grpSpPr>
        <p:sp>
          <p:nvSpPr>
            <p:cNvPr id="21" name="Rectangle 20"/>
            <p:cNvSpPr/>
            <p:nvPr/>
          </p:nvSpPr>
          <p:spPr>
            <a:xfrm>
              <a:off x="644453" y="1699589"/>
              <a:ext cx="327780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Isosceles Triangle 22"/>
            <p:cNvSpPr/>
            <p:nvPr/>
          </p:nvSpPr>
          <p:spPr>
            <a:xfrm rot="10800000">
              <a:off x="2125363" y="48976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640080" y="2275661"/>
              <a:ext cx="3286552"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25554" y="2349924"/>
            <a:ext cx="3112048" cy="246495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4415687" y="803186"/>
            <a:ext cx="4091410"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02BAB4-8B8D-41DD-85C7-81A0CA962007}" type="datetimeFigureOut">
              <a:rPr lang="en-US" smtClean="0"/>
              <a:t>8/16/22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4824F-EBE0-443F-8A8F-F64816AF04DC}" type="slidenum">
              <a:rPr lang="en-US" smtClean="0"/>
              <a:t>‹#›</a:t>
            </a:fld>
            <a:endParaRPr lang="en-US"/>
          </a:p>
        </p:txBody>
      </p:sp>
    </p:spTree>
    <p:extLst>
      <p:ext uri="{BB962C8B-B14F-4D97-AF65-F5344CB8AC3E}">
        <p14:creationId xmlns:p14="http://schemas.microsoft.com/office/powerpoint/2010/main" val="3568930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4" name="Group 773"/>
          <p:cNvGrpSpPr/>
          <p:nvPr/>
        </p:nvGrpSpPr>
        <p:grpSpPr>
          <a:xfrm>
            <a:off x="0" y="0"/>
            <a:ext cx="9555163" cy="6853238"/>
            <a:chOff x="1524000" y="0"/>
            <a:chExt cx="9555163" cy="6853238"/>
          </a:xfrm>
        </p:grpSpPr>
        <p:sp>
          <p:nvSpPr>
            <p:cNvPr id="775" name="Freeform 6"/>
            <p:cNvSpPr/>
            <p:nvPr/>
          </p:nvSpPr>
          <p:spPr bwMode="auto">
            <a:xfrm>
              <a:off x="1524000" y="1331913"/>
              <a:ext cx="7837488" cy="5521325"/>
            </a:xfrm>
            <a:custGeom>
              <a:avLst/>
              <a:gdLst/>
              <a:ahLst/>
              <a:cxnLst/>
              <a:rect l="0" t="0" r="r" b="b"/>
              <a:pathLst>
                <a:path w="1648" h="1161">
                  <a:moveTo>
                    <a:pt x="1362" y="1161"/>
                  </a:moveTo>
                  <a:cubicBezTo>
                    <a:pt x="1648" y="920"/>
                    <a:pt x="1283" y="505"/>
                    <a:pt x="1097" y="326"/>
                  </a:cubicBezTo>
                  <a:cubicBezTo>
                    <a:pt x="926" y="162"/>
                    <a:pt x="709" y="35"/>
                    <a:pt x="470" y="14"/>
                  </a:cubicBezTo>
                  <a:cubicBezTo>
                    <a:pt x="315" y="0"/>
                    <a:pt x="142" y="49"/>
                    <a:pt x="0" y="138"/>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6" name="Freeform 7"/>
            <p:cNvSpPr/>
            <p:nvPr/>
          </p:nvSpPr>
          <p:spPr bwMode="auto">
            <a:xfrm>
              <a:off x="1524000" y="5564188"/>
              <a:ext cx="1412875" cy="1284288"/>
            </a:xfrm>
            <a:custGeom>
              <a:avLst/>
              <a:gdLst/>
              <a:ahLst/>
              <a:cxnLst/>
              <a:rect l="0" t="0" r="r" b="b"/>
              <a:pathLst>
                <a:path w="297" h="270">
                  <a:moveTo>
                    <a:pt x="0" y="0"/>
                  </a:moveTo>
                  <a:cubicBezTo>
                    <a:pt x="73" y="119"/>
                    <a:pt x="186" y="220"/>
                    <a:pt x="297" y="27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7" name="Freeform 8"/>
            <p:cNvSpPr/>
            <p:nvPr/>
          </p:nvSpPr>
          <p:spPr bwMode="auto">
            <a:xfrm>
              <a:off x="1524000" y="2030413"/>
              <a:ext cx="6510338" cy="4813300"/>
            </a:xfrm>
            <a:custGeom>
              <a:avLst/>
              <a:gdLst/>
              <a:ahLst/>
              <a:cxnLst/>
              <a:rect l="0" t="0" r="r" b="b"/>
              <a:pathLst>
                <a:path w="1369" h="1012">
                  <a:moveTo>
                    <a:pt x="845" y="1012"/>
                  </a:moveTo>
                  <a:cubicBezTo>
                    <a:pt x="1043" y="967"/>
                    <a:pt x="1369" y="853"/>
                    <a:pt x="1263" y="588"/>
                  </a:cubicBezTo>
                  <a:cubicBezTo>
                    <a:pt x="1164" y="340"/>
                    <a:pt x="861" y="107"/>
                    <a:pt x="602" y="49"/>
                  </a:cubicBezTo>
                  <a:cubicBezTo>
                    <a:pt x="383" y="0"/>
                    <a:pt x="135" y="97"/>
                    <a:pt x="0" y="28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8" name="Freeform 9"/>
            <p:cNvSpPr/>
            <p:nvPr/>
          </p:nvSpPr>
          <p:spPr bwMode="auto">
            <a:xfrm>
              <a:off x="1528763" y="6207125"/>
              <a:ext cx="717550" cy="646113"/>
            </a:xfrm>
            <a:custGeom>
              <a:avLst/>
              <a:gdLst/>
              <a:ahLst/>
              <a:cxnLst/>
              <a:rect l="0" t="0" r="r" b="b"/>
              <a:pathLst>
                <a:path w="151" h="136">
                  <a:moveTo>
                    <a:pt x="0" y="0"/>
                  </a:moveTo>
                  <a:cubicBezTo>
                    <a:pt x="45" y="52"/>
                    <a:pt x="97" y="99"/>
                    <a:pt x="151" y="13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79" name="Freeform 10"/>
            <p:cNvSpPr/>
            <p:nvPr/>
          </p:nvSpPr>
          <p:spPr bwMode="auto">
            <a:xfrm>
              <a:off x="1524000" y="1806575"/>
              <a:ext cx="6753225" cy="5046663"/>
            </a:xfrm>
            <a:custGeom>
              <a:avLst/>
              <a:gdLst/>
              <a:ahLst/>
              <a:cxnLst/>
              <a:rect l="0" t="0" r="r" b="b"/>
              <a:pathLst>
                <a:path w="1420" h="1061">
                  <a:moveTo>
                    <a:pt x="1034" y="1061"/>
                  </a:moveTo>
                  <a:cubicBezTo>
                    <a:pt x="1148" y="1019"/>
                    <a:pt x="1283" y="957"/>
                    <a:pt x="1345" y="845"/>
                  </a:cubicBezTo>
                  <a:cubicBezTo>
                    <a:pt x="1420" y="710"/>
                    <a:pt x="1338" y="570"/>
                    <a:pt x="1249" y="466"/>
                  </a:cubicBezTo>
                  <a:cubicBezTo>
                    <a:pt x="1068" y="253"/>
                    <a:pt x="816" y="57"/>
                    <a:pt x="530" y="23"/>
                  </a:cubicBezTo>
                  <a:cubicBezTo>
                    <a:pt x="336" y="0"/>
                    <a:pt x="140" y="87"/>
                    <a:pt x="0" y="22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80" name="Freeform 11"/>
            <p:cNvSpPr/>
            <p:nvPr/>
          </p:nvSpPr>
          <p:spPr bwMode="auto">
            <a:xfrm>
              <a:off x="1524000" y="669925"/>
              <a:ext cx="8797925" cy="6183313"/>
            </a:xfrm>
            <a:custGeom>
              <a:avLst/>
              <a:gdLst/>
              <a:ahLst/>
              <a:cxnLst/>
              <a:rect l="0" t="0" r="r" b="b"/>
              <a:pathLst>
                <a:path w="1850" h="1300">
                  <a:moveTo>
                    <a:pt x="1552" y="1300"/>
                  </a:moveTo>
                  <a:cubicBezTo>
                    <a:pt x="1850" y="1019"/>
                    <a:pt x="1504" y="652"/>
                    <a:pt x="1288" y="447"/>
                  </a:cubicBezTo>
                  <a:cubicBezTo>
                    <a:pt x="1085" y="255"/>
                    <a:pt x="838" y="90"/>
                    <a:pt x="559" y="37"/>
                  </a:cubicBezTo>
                  <a:cubicBezTo>
                    <a:pt x="364" y="0"/>
                    <a:pt x="171" y="40"/>
                    <a:pt x="0" y="131"/>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1" name="Freeform 12"/>
            <p:cNvSpPr/>
            <p:nvPr/>
          </p:nvSpPr>
          <p:spPr bwMode="auto">
            <a:xfrm>
              <a:off x="1524000" y="119063"/>
              <a:ext cx="9555163" cy="6734175"/>
            </a:xfrm>
            <a:custGeom>
              <a:avLst/>
              <a:gdLst/>
              <a:ahLst/>
              <a:cxnLst/>
              <a:rect l="0" t="0" r="r" b="b"/>
              <a:pathLst>
                <a:path w="2009" h="1416">
                  <a:moveTo>
                    <a:pt x="1725" y="1416"/>
                  </a:moveTo>
                  <a:cubicBezTo>
                    <a:pt x="2009" y="1117"/>
                    <a:pt x="1728" y="785"/>
                    <a:pt x="1492" y="565"/>
                  </a:cubicBezTo>
                  <a:cubicBezTo>
                    <a:pt x="1248" y="339"/>
                    <a:pt x="961" y="143"/>
                    <a:pt x="635" y="61"/>
                  </a:cubicBezTo>
                  <a:cubicBezTo>
                    <a:pt x="392" y="0"/>
                    <a:pt x="190" y="18"/>
                    <a:pt x="0" y="10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2" name="Freeform 13"/>
            <p:cNvSpPr/>
            <p:nvPr/>
          </p:nvSpPr>
          <p:spPr bwMode="auto">
            <a:xfrm>
              <a:off x="5419725" y="4763"/>
              <a:ext cx="5216525" cy="5368925"/>
            </a:xfrm>
            <a:custGeom>
              <a:avLst/>
              <a:gdLst/>
              <a:ahLst/>
              <a:cxnLst/>
              <a:rect l="0" t="0" r="r" b="b"/>
              <a:pathLst>
                <a:path w="1097" h="1129">
                  <a:moveTo>
                    <a:pt x="1097" y="1129"/>
                  </a:moveTo>
                  <a:cubicBezTo>
                    <a:pt x="1031" y="909"/>
                    <a:pt x="843" y="701"/>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3" name="Freeform 15"/>
            <p:cNvSpPr/>
            <p:nvPr/>
          </p:nvSpPr>
          <p:spPr bwMode="auto">
            <a:xfrm>
              <a:off x="5813425" y="4763"/>
              <a:ext cx="4832350" cy="4822825"/>
            </a:xfrm>
            <a:custGeom>
              <a:avLst/>
              <a:gdLst/>
              <a:ahLst/>
              <a:cxnLst/>
              <a:rect l="0" t="0" r="r" b="b"/>
              <a:pathLst>
                <a:path w="1016" h="1014">
                  <a:moveTo>
                    <a:pt x="1016" y="1014"/>
                  </a:moveTo>
                  <a:cubicBezTo>
                    <a:pt x="934" y="849"/>
                    <a:pt x="802" y="6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84" name="Freeform 16"/>
            <p:cNvSpPr/>
            <p:nvPr/>
          </p:nvSpPr>
          <p:spPr bwMode="auto">
            <a:xfrm>
              <a:off x="6003925" y="4763"/>
              <a:ext cx="4641850" cy="4598988"/>
            </a:xfrm>
            <a:custGeom>
              <a:avLst/>
              <a:gdLst/>
              <a:ahLst/>
              <a:cxnLst/>
              <a:rect l="0" t="0" r="r" b="b"/>
              <a:pathLst>
                <a:path w="976" h="967">
                  <a:moveTo>
                    <a:pt x="976" y="967"/>
                  </a:moveTo>
                  <a:cubicBezTo>
                    <a:pt x="894" y="822"/>
                    <a:pt x="779" y="689"/>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85" name="Freeform 17"/>
            <p:cNvSpPr/>
            <p:nvPr/>
          </p:nvSpPr>
          <p:spPr bwMode="auto">
            <a:xfrm>
              <a:off x="6203950" y="0"/>
              <a:ext cx="4441825" cy="4237038"/>
            </a:xfrm>
            <a:custGeom>
              <a:avLst/>
              <a:gdLst/>
              <a:ahLst/>
              <a:cxnLst/>
              <a:rect l="0" t="0" r="r" b="b"/>
              <a:pathLst>
                <a:path w="934" h="891">
                  <a:moveTo>
                    <a:pt x="934" y="891"/>
                  </a:moveTo>
                  <a:cubicBezTo>
                    <a:pt x="863" y="783"/>
                    <a:pt x="778" y="684"/>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6" name="Freeform 18"/>
            <p:cNvSpPr/>
            <p:nvPr/>
          </p:nvSpPr>
          <p:spPr bwMode="auto">
            <a:xfrm>
              <a:off x="6456363" y="4763"/>
              <a:ext cx="4179888" cy="3986213"/>
            </a:xfrm>
            <a:custGeom>
              <a:avLst/>
              <a:gdLst/>
              <a:ahLst/>
              <a:cxnLst/>
              <a:rect l="0" t="0" r="r" b="b"/>
              <a:pathLst>
                <a:path w="879" h="838">
                  <a:moveTo>
                    <a:pt x="879" y="838"/>
                  </a:moveTo>
                  <a:cubicBezTo>
                    <a:pt x="821" y="755"/>
                    <a:pt x="756" y="679"/>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7" name="Freeform 19"/>
            <p:cNvSpPr/>
            <p:nvPr/>
          </p:nvSpPr>
          <p:spPr bwMode="auto">
            <a:xfrm>
              <a:off x="6869113" y="4763"/>
              <a:ext cx="3776663" cy="3838575"/>
            </a:xfrm>
            <a:custGeom>
              <a:avLst/>
              <a:gdLst/>
              <a:ahLst/>
              <a:cxnLst/>
              <a:rect l="0" t="0" r="r" b="b"/>
              <a:pathLst>
                <a:path w="794" h="807">
                  <a:moveTo>
                    <a:pt x="794" y="807"/>
                  </a:moveTo>
                  <a:cubicBezTo>
                    <a:pt x="745" y="739"/>
                    <a:pt x="695" y="676"/>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8" name="Freeform 20"/>
            <p:cNvSpPr/>
            <p:nvPr/>
          </p:nvSpPr>
          <p:spPr bwMode="auto">
            <a:xfrm>
              <a:off x="8758238" y="4763"/>
              <a:ext cx="1887538" cy="1355725"/>
            </a:xfrm>
            <a:custGeom>
              <a:avLst/>
              <a:gdLst/>
              <a:ahLst/>
              <a:cxnLst/>
              <a:rect l="0" t="0" r="r" b="b"/>
              <a:pathLst>
                <a:path w="397" h="285">
                  <a:moveTo>
                    <a:pt x="397" y="285"/>
                  </a:moveTo>
                  <a:cubicBezTo>
                    <a:pt x="270" y="182"/>
                    <a:pt x="138" y="8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9" name="Freeform 21"/>
            <p:cNvSpPr/>
            <p:nvPr/>
          </p:nvSpPr>
          <p:spPr bwMode="auto">
            <a:xfrm>
              <a:off x="9223375" y="9525"/>
              <a:ext cx="1422400" cy="1108075"/>
            </a:xfrm>
            <a:custGeom>
              <a:avLst/>
              <a:gdLst/>
              <a:ahLst/>
              <a:cxnLst/>
              <a:rect l="0" t="0" r="r" b="b"/>
              <a:pathLst>
                <a:path w="299" h="233">
                  <a:moveTo>
                    <a:pt x="299" y="233"/>
                  </a:moveTo>
                  <a:cubicBezTo>
                    <a:pt x="197" y="145"/>
                    <a:pt x="97" y="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0" name="Freeform 22"/>
            <p:cNvSpPr/>
            <p:nvPr/>
          </p:nvSpPr>
          <p:spPr bwMode="auto">
            <a:xfrm>
              <a:off x="10009188" y="4763"/>
              <a:ext cx="636588" cy="361950"/>
            </a:xfrm>
            <a:custGeom>
              <a:avLst/>
              <a:gdLst/>
              <a:ahLst/>
              <a:cxnLst/>
              <a:rect l="0" t="0" r="r" b="b"/>
              <a:pathLst>
                <a:path w="134" h="76">
                  <a:moveTo>
                    <a:pt x="0" y="0"/>
                  </a:moveTo>
                  <a:cubicBezTo>
                    <a:pt x="45" y="25"/>
                    <a:pt x="89" y="50"/>
                    <a:pt x="134" y="7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 name="Group 6"/>
          <p:cNvGrpSpPr/>
          <p:nvPr/>
        </p:nvGrpSpPr>
        <p:grpSpPr>
          <a:xfrm>
            <a:off x="2403476" y="1158902"/>
            <a:ext cx="4317684" cy="4537816"/>
            <a:chOff x="2403476" y="1158902"/>
            <a:chExt cx="4317684" cy="4537816"/>
          </a:xfrm>
        </p:grpSpPr>
        <p:sp>
          <p:nvSpPr>
            <p:cNvPr id="28" name="Rectangle 27"/>
            <p:cNvSpPr/>
            <p:nvPr/>
          </p:nvSpPr>
          <p:spPr>
            <a:xfrm>
              <a:off x="2403476" y="1158902"/>
              <a:ext cx="4317684"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2403476" y="1963574"/>
              <a:ext cx="4317684" cy="33844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3" name="Isosceles Triangle 28"/>
            <p:cNvSpPr/>
            <p:nvPr/>
          </p:nvSpPr>
          <p:spPr>
            <a:xfrm rot="10800000">
              <a:off x="4358702" y="5345655"/>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2479148" y="2028827"/>
            <a:ext cx="4162952" cy="1732474"/>
          </a:xfrm>
        </p:spPr>
        <p:txBody>
          <a:bodyPr bIns="0" anchor="b">
            <a:normAutofit/>
          </a:bodyPr>
          <a:lstStyle>
            <a:lvl1pPr algn="ctr">
              <a:defRPr sz="36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2479148" y="3843338"/>
            <a:ext cx="4162952" cy="1426097"/>
          </a:xfrm>
        </p:spPr>
        <p:txBody>
          <a:bodyPr tIns="0">
            <a:normAutofit/>
          </a:bodyPr>
          <a:lstStyle>
            <a:lvl1pPr marL="0" indent="0" algn="ctr">
              <a:buNone/>
              <a:defRPr sz="1600">
                <a:solidFill>
                  <a:srgbClr val="FFFEFF"/>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0080" y="320040"/>
            <a:ext cx="2743200" cy="320040"/>
          </a:xfrm>
        </p:spPr>
        <p:txBody>
          <a:bodyPr/>
          <a:lstStyle/>
          <a:p>
            <a:fld id="{8102BAB4-8B8D-41DD-85C7-81A0CA962007}" type="datetimeFigureOut">
              <a:rPr lang="en-US" smtClean="0"/>
              <a:t>8/16/22</a:t>
            </a:fld>
            <a:endParaRPr lang="en-US"/>
          </a:p>
        </p:txBody>
      </p:sp>
      <p:sp>
        <p:nvSpPr>
          <p:cNvPr id="5" name="Footer Placeholder 4"/>
          <p:cNvSpPr>
            <a:spLocks noGrp="1"/>
          </p:cNvSpPr>
          <p:nvPr>
            <p:ph type="ftr" sz="quarter" idx="11"/>
          </p:nvPr>
        </p:nvSpPr>
        <p:spPr>
          <a:xfrm>
            <a:off x="640080" y="6227064"/>
            <a:ext cx="7854696"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7808976" y="320040"/>
            <a:ext cx="685800" cy="320040"/>
          </a:xfrm>
        </p:spPr>
        <p:txBody>
          <a:bodyPr/>
          <a:lstStyle/>
          <a:p>
            <a:fld id="{B044824F-EBE0-443F-8A8F-F64816AF04DC}" type="slidenum">
              <a:rPr lang="en-US" smtClean="0"/>
              <a:t>‹#›</a:t>
            </a:fld>
            <a:endParaRPr lang="en-US"/>
          </a:p>
        </p:txBody>
      </p:sp>
    </p:spTree>
    <p:extLst>
      <p:ext uri="{BB962C8B-B14F-4D97-AF65-F5344CB8AC3E}">
        <p14:creationId xmlns:p14="http://schemas.microsoft.com/office/powerpoint/2010/main" val="2958549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41" name="Group 40"/>
          <p:cNvGrpSpPr/>
          <p:nvPr/>
        </p:nvGrpSpPr>
        <p:grpSpPr>
          <a:xfrm>
            <a:off x="-286226" y="0"/>
            <a:ext cx="9421759" cy="6858001"/>
            <a:chOff x="1243013" y="0"/>
            <a:chExt cx="9402763" cy="6858001"/>
          </a:xfrm>
        </p:grpSpPr>
        <p:sp>
          <p:nvSpPr>
            <p:cNvPr id="42" name="Freeform 5"/>
            <p:cNvSpPr/>
            <p:nvPr/>
          </p:nvSpPr>
          <p:spPr bwMode="auto">
            <a:xfrm>
              <a:off x="2289175" y="0"/>
              <a:ext cx="3867150" cy="6848475"/>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6"/>
            <p:cNvSpPr/>
            <p:nvPr/>
          </p:nvSpPr>
          <p:spPr bwMode="auto">
            <a:xfrm>
              <a:off x="9604375" y="9525"/>
              <a:ext cx="1041400" cy="328613"/>
            </a:xfrm>
            <a:custGeom>
              <a:avLst/>
              <a:gdLst/>
              <a:ahLst/>
              <a:cxnLst/>
              <a:rect l="0" t="0" r="r" b="b"/>
              <a:pathLst>
                <a:path w="219" h="69">
                  <a:moveTo>
                    <a:pt x="219" y="69"/>
                  </a:moveTo>
                  <a:cubicBezTo>
                    <a:pt x="147" y="41"/>
                    <a:pt x="71" y="1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7"/>
            <p:cNvSpPr/>
            <p:nvPr/>
          </p:nvSpPr>
          <p:spPr bwMode="auto">
            <a:xfrm>
              <a:off x="9223375" y="5578475"/>
              <a:ext cx="1422400" cy="1270000"/>
            </a:xfrm>
            <a:custGeom>
              <a:avLst/>
              <a:gdLst/>
              <a:ahLst/>
              <a:cxnLst/>
              <a:rect l="0" t="0" r="r" b="b"/>
              <a:pathLst>
                <a:path w="299" h="267">
                  <a:moveTo>
                    <a:pt x="0" y="267"/>
                  </a:moveTo>
                  <a:cubicBezTo>
                    <a:pt x="105" y="186"/>
                    <a:pt x="206" y="96"/>
                    <a:pt x="299"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8"/>
            <p:cNvSpPr/>
            <p:nvPr/>
          </p:nvSpPr>
          <p:spPr bwMode="auto">
            <a:xfrm>
              <a:off x="2103438" y="0"/>
              <a:ext cx="3681413" cy="6848475"/>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9"/>
            <p:cNvSpPr/>
            <p:nvPr/>
          </p:nvSpPr>
          <p:spPr bwMode="auto">
            <a:xfrm>
              <a:off x="10179050" y="9525"/>
              <a:ext cx="466725" cy="157163"/>
            </a:xfrm>
            <a:custGeom>
              <a:avLst/>
              <a:gdLst/>
              <a:ahLst/>
              <a:cxnLst/>
              <a:rect l="0" t="0" r="r" b="b"/>
              <a:pathLst>
                <a:path w="98" h="33">
                  <a:moveTo>
                    <a:pt x="98" y="33"/>
                  </a:moveTo>
                  <a:cubicBezTo>
                    <a:pt x="65" y="21"/>
                    <a:pt x="33" y="10"/>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0"/>
            <p:cNvSpPr/>
            <p:nvPr/>
          </p:nvSpPr>
          <p:spPr bwMode="auto">
            <a:xfrm>
              <a:off x="9471025" y="5811838"/>
              <a:ext cx="1174750" cy="1046163"/>
            </a:xfrm>
            <a:custGeom>
              <a:avLst/>
              <a:gdLst/>
              <a:ahLst/>
              <a:cxnLst/>
              <a:rect l="0" t="0" r="r" b="b"/>
              <a:pathLst>
                <a:path w="247" h="220">
                  <a:moveTo>
                    <a:pt x="0" y="220"/>
                  </a:moveTo>
                  <a:cubicBezTo>
                    <a:pt x="86" y="152"/>
                    <a:pt x="169" y="78"/>
                    <a:pt x="247"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1"/>
            <p:cNvSpPr/>
            <p:nvPr/>
          </p:nvSpPr>
          <p:spPr bwMode="auto">
            <a:xfrm>
              <a:off x="1985963" y="0"/>
              <a:ext cx="3622675" cy="6848475"/>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2"/>
            <p:cNvSpPr/>
            <p:nvPr/>
          </p:nvSpPr>
          <p:spPr bwMode="auto">
            <a:xfrm>
              <a:off x="10479088" y="9525"/>
              <a:ext cx="166688" cy="57150"/>
            </a:xfrm>
            <a:custGeom>
              <a:avLst/>
              <a:gdLst/>
              <a:ahLst/>
              <a:cxnLst/>
              <a:rect l="0" t="0" r="r" b="b"/>
              <a:pathLst>
                <a:path w="35" h="12">
                  <a:moveTo>
                    <a:pt x="35" y="12"/>
                  </a:moveTo>
                  <a:cubicBezTo>
                    <a:pt x="23" y="8"/>
                    <a:pt x="12" y="4"/>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3"/>
            <p:cNvSpPr/>
            <p:nvPr/>
          </p:nvSpPr>
          <p:spPr bwMode="auto">
            <a:xfrm>
              <a:off x="9618663" y="5940425"/>
              <a:ext cx="1027113" cy="908050"/>
            </a:xfrm>
            <a:custGeom>
              <a:avLst/>
              <a:gdLst/>
              <a:ahLst/>
              <a:cxnLst/>
              <a:rect l="0" t="0" r="r" b="b"/>
              <a:pathLst>
                <a:path w="216" h="191">
                  <a:moveTo>
                    <a:pt x="0" y="191"/>
                  </a:moveTo>
                  <a:cubicBezTo>
                    <a:pt x="75" y="131"/>
                    <a:pt x="147" y="67"/>
                    <a:pt x="216"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4"/>
            <p:cNvSpPr/>
            <p:nvPr/>
          </p:nvSpPr>
          <p:spPr bwMode="auto">
            <a:xfrm>
              <a:off x="1985963" y="0"/>
              <a:ext cx="3248025" cy="6848475"/>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5"/>
            <p:cNvSpPr/>
            <p:nvPr/>
          </p:nvSpPr>
          <p:spPr bwMode="auto">
            <a:xfrm>
              <a:off x="9780588" y="6054725"/>
              <a:ext cx="865188" cy="793750"/>
            </a:xfrm>
            <a:custGeom>
              <a:avLst/>
              <a:gdLst/>
              <a:ahLst/>
              <a:cxnLst/>
              <a:rect l="0" t="0" r="r" b="b"/>
              <a:pathLst>
                <a:path w="182" h="167">
                  <a:moveTo>
                    <a:pt x="0" y="167"/>
                  </a:moveTo>
                  <a:cubicBezTo>
                    <a:pt x="63" y="114"/>
                    <a:pt x="123" y="58"/>
                    <a:pt x="182"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6"/>
            <p:cNvSpPr/>
            <p:nvPr/>
          </p:nvSpPr>
          <p:spPr bwMode="auto">
            <a:xfrm>
              <a:off x="1871663" y="0"/>
              <a:ext cx="3233738" cy="6848475"/>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7"/>
            <p:cNvSpPr/>
            <p:nvPr/>
          </p:nvSpPr>
          <p:spPr bwMode="auto">
            <a:xfrm>
              <a:off x="9956800" y="6216650"/>
              <a:ext cx="688975" cy="631825"/>
            </a:xfrm>
            <a:custGeom>
              <a:avLst/>
              <a:gdLst/>
              <a:ahLst/>
              <a:cxnLst/>
              <a:rect l="0" t="0" r="r" b="b"/>
              <a:pathLst>
                <a:path w="145" h="133">
                  <a:moveTo>
                    <a:pt x="0" y="133"/>
                  </a:moveTo>
                  <a:cubicBezTo>
                    <a:pt x="50" y="90"/>
                    <a:pt x="98" y="46"/>
                    <a:pt x="14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8"/>
            <p:cNvSpPr/>
            <p:nvPr/>
          </p:nvSpPr>
          <p:spPr bwMode="auto">
            <a:xfrm>
              <a:off x="1466850" y="0"/>
              <a:ext cx="3424238" cy="6848475"/>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9"/>
            <p:cNvSpPr/>
            <p:nvPr/>
          </p:nvSpPr>
          <p:spPr bwMode="auto">
            <a:xfrm>
              <a:off x="10264775" y="6519863"/>
              <a:ext cx="381000" cy="328613"/>
            </a:xfrm>
            <a:custGeom>
              <a:avLst/>
              <a:gdLst/>
              <a:ahLst/>
              <a:cxnLst/>
              <a:rect l="0" t="0" r="r" b="b"/>
              <a:pathLst>
                <a:path w="80" h="69">
                  <a:moveTo>
                    <a:pt x="0" y="69"/>
                  </a:moveTo>
                  <a:cubicBezTo>
                    <a:pt x="27" y="47"/>
                    <a:pt x="53" y="24"/>
                    <a:pt x="8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0"/>
            <p:cNvSpPr/>
            <p:nvPr/>
          </p:nvSpPr>
          <p:spPr bwMode="auto">
            <a:xfrm>
              <a:off x="1581150" y="0"/>
              <a:ext cx="2720975" cy="6848475"/>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8" name="Freeform 21"/>
            <p:cNvSpPr/>
            <p:nvPr/>
          </p:nvSpPr>
          <p:spPr bwMode="auto">
            <a:xfrm>
              <a:off x="1243013" y="0"/>
              <a:ext cx="2949575" cy="6848475"/>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9" name="Freeform 22"/>
            <p:cNvSpPr/>
            <p:nvPr/>
          </p:nvSpPr>
          <p:spPr bwMode="auto">
            <a:xfrm>
              <a:off x="1524000" y="0"/>
              <a:ext cx="1446213" cy="2030413"/>
            </a:xfrm>
            <a:custGeom>
              <a:avLst/>
              <a:gdLst/>
              <a:ahLst/>
              <a:cxnLst/>
              <a:rect l="0" t="0" r="r" b="b"/>
              <a:pathLst>
                <a:path w="304" h="427">
                  <a:moveTo>
                    <a:pt x="304" y="0"/>
                  </a:moveTo>
                  <a:cubicBezTo>
                    <a:pt x="170" y="120"/>
                    <a:pt x="69" y="267"/>
                    <a:pt x="0" y="42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3"/>
            <p:cNvSpPr/>
            <p:nvPr/>
          </p:nvSpPr>
          <p:spPr bwMode="auto">
            <a:xfrm>
              <a:off x="1524000" y="9525"/>
              <a:ext cx="1246188" cy="1641475"/>
            </a:xfrm>
            <a:custGeom>
              <a:avLst/>
              <a:gdLst/>
              <a:ahLst/>
              <a:cxnLst/>
              <a:rect l="0" t="0" r="r" b="b"/>
              <a:pathLst>
                <a:path w="262" h="345">
                  <a:moveTo>
                    <a:pt x="262" y="0"/>
                  </a:moveTo>
                  <a:cubicBezTo>
                    <a:pt x="152" y="102"/>
                    <a:pt x="65" y="217"/>
                    <a:pt x="0" y="34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24"/>
            <p:cNvSpPr/>
            <p:nvPr/>
          </p:nvSpPr>
          <p:spPr bwMode="auto">
            <a:xfrm>
              <a:off x="1524000" y="0"/>
              <a:ext cx="1036638" cy="1212850"/>
            </a:xfrm>
            <a:custGeom>
              <a:avLst/>
              <a:gdLst/>
              <a:ahLst/>
              <a:cxnLst/>
              <a:rect l="0" t="0" r="r" b="b"/>
              <a:pathLst>
                <a:path w="218" h="255">
                  <a:moveTo>
                    <a:pt x="218" y="0"/>
                  </a:moveTo>
                  <a:cubicBezTo>
                    <a:pt x="137" y="77"/>
                    <a:pt x="62" y="162"/>
                    <a:pt x="0" y="25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2" name="Group 61"/>
          <p:cNvGrpSpPr/>
          <p:nvPr/>
        </p:nvGrpSpPr>
        <p:grpSpPr>
          <a:xfrm>
            <a:off x="640080" y="1699589"/>
            <a:ext cx="3286552" cy="3470421"/>
            <a:chOff x="640080" y="1699589"/>
            <a:chExt cx="3286552" cy="3470421"/>
          </a:xfrm>
        </p:grpSpPr>
        <p:sp>
          <p:nvSpPr>
            <p:cNvPr id="63" name="Rectangle 62"/>
            <p:cNvSpPr/>
            <p:nvPr/>
          </p:nvSpPr>
          <p:spPr>
            <a:xfrm>
              <a:off x="644453" y="1699589"/>
              <a:ext cx="327780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Isosceles Triangle 22"/>
            <p:cNvSpPr/>
            <p:nvPr/>
          </p:nvSpPr>
          <p:spPr>
            <a:xfrm rot="10800000">
              <a:off x="2125363" y="48976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 name="Rectangle 64"/>
            <p:cNvSpPr/>
            <p:nvPr/>
          </p:nvSpPr>
          <p:spPr>
            <a:xfrm>
              <a:off x="640080" y="2275661"/>
              <a:ext cx="3286552"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19952" y="2355068"/>
            <a:ext cx="3122163" cy="2459808"/>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423014" y="804029"/>
            <a:ext cx="4091674" cy="24593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20283" y="3585104"/>
            <a:ext cx="4094404" cy="24706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40080" y="320040"/>
            <a:ext cx="2743200" cy="320040"/>
          </a:xfrm>
        </p:spPr>
        <p:txBody>
          <a:bodyPr/>
          <a:lstStyle/>
          <a:p>
            <a:fld id="{8102BAB4-8B8D-41DD-85C7-81A0CA962007}" type="datetimeFigureOut">
              <a:rPr lang="en-US" smtClean="0"/>
              <a:t>8/16/22</a:t>
            </a:fld>
            <a:endParaRPr lang="en-US"/>
          </a:p>
        </p:txBody>
      </p:sp>
      <p:sp>
        <p:nvSpPr>
          <p:cNvPr id="6" name="Footer Placeholder 5"/>
          <p:cNvSpPr>
            <a:spLocks noGrp="1"/>
          </p:cNvSpPr>
          <p:nvPr>
            <p:ph type="ftr" sz="quarter" idx="11"/>
          </p:nvPr>
        </p:nvSpPr>
        <p:spPr>
          <a:xfrm>
            <a:off x="640080" y="6227064"/>
            <a:ext cx="7854696" cy="320040"/>
          </a:xfrm>
        </p:spPr>
        <p:txBody>
          <a:bodyPr/>
          <a:lstStyle/>
          <a:p>
            <a:endParaRPr lang="en-US"/>
          </a:p>
        </p:txBody>
      </p:sp>
      <p:sp>
        <p:nvSpPr>
          <p:cNvPr id="7" name="Slide Number Placeholder 6"/>
          <p:cNvSpPr>
            <a:spLocks noGrp="1"/>
          </p:cNvSpPr>
          <p:nvPr>
            <p:ph type="sldNum" sz="quarter" idx="12"/>
          </p:nvPr>
        </p:nvSpPr>
        <p:spPr>
          <a:xfrm>
            <a:off x="7808976" y="320040"/>
            <a:ext cx="685800" cy="320040"/>
          </a:xfrm>
        </p:spPr>
        <p:txBody>
          <a:bodyPr/>
          <a:lstStyle/>
          <a:p>
            <a:fld id="{B044824F-EBE0-443F-8A8F-F64816AF04DC}" type="slidenum">
              <a:rPr lang="en-US" smtClean="0"/>
              <a:t>‹#›</a:t>
            </a:fld>
            <a:endParaRPr lang="en-US"/>
          </a:p>
        </p:txBody>
      </p:sp>
    </p:spTree>
    <p:extLst>
      <p:ext uri="{BB962C8B-B14F-4D97-AF65-F5344CB8AC3E}">
        <p14:creationId xmlns:p14="http://schemas.microsoft.com/office/powerpoint/2010/main" val="2807688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8" name="Group 37"/>
          <p:cNvGrpSpPr/>
          <p:nvPr/>
        </p:nvGrpSpPr>
        <p:grpSpPr>
          <a:xfrm>
            <a:off x="-286226" y="0"/>
            <a:ext cx="9421759" cy="6858001"/>
            <a:chOff x="1243013" y="0"/>
            <a:chExt cx="9402763" cy="6858001"/>
          </a:xfrm>
        </p:grpSpPr>
        <p:sp>
          <p:nvSpPr>
            <p:cNvPr id="39" name="Freeform 5"/>
            <p:cNvSpPr/>
            <p:nvPr/>
          </p:nvSpPr>
          <p:spPr bwMode="auto">
            <a:xfrm>
              <a:off x="2289175" y="0"/>
              <a:ext cx="3867150" cy="6848475"/>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6"/>
            <p:cNvSpPr/>
            <p:nvPr/>
          </p:nvSpPr>
          <p:spPr bwMode="auto">
            <a:xfrm>
              <a:off x="9604375" y="9525"/>
              <a:ext cx="1041400" cy="328613"/>
            </a:xfrm>
            <a:custGeom>
              <a:avLst/>
              <a:gdLst/>
              <a:ahLst/>
              <a:cxnLst/>
              <a:rect l="0" t="0" r="r" b="b"/>
              <a:pathLst>
                <a:path w="219" h="69">
                  <a:moveTo>
                    <a:pt x="219" y="69"/>
                  </a:moveTo>
                  <a:cubicBezTo>
                    <a:pt x="147" y="41"/>
                    <a:pt x="71" y="1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7"/>
            <p:cNvSpPr/>
            <p:nvPr/>
          </p:nvSpPr>
          <p:spPr bwMode="auto">
            <a:xfrm>
              <a:off x="9223375" y="5578475"/>
              <a:ext cx="1422400" cy="1270000"/>
            </a:xfrm>
            <a:custGeom>
              <a:avLst/>
              <a:gdLst/>
              <a:ahLst/>
              <a:cxnLst/>
              <a:rect l="0" t="0" r="r" b="b"/>
              <a:pathLst>
                <a:path w="299" h="267">
                  <a:moveTo>
                    <a:pt x="0" y="267"/>
                  </a:moveTo>
                  <a:cubicBezTo>
                    <a:pt x="105" y="186"/>
                    <a:pt x="206" y="96"/>
                    <a:pt x="299"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8"/>
            <p:cNvSpPr/>
            <p:nvPr/>
          </p:nvSpPr>
          <p:spPr bwMode="auto">
            <a:xfrm>
              <a:off x="2103438" y="0"/>
              <a:ext cx="3681413" cy="6848475"/>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9"/>
            <p:cNvSpPr/>
            <p:nvPr/>
          </p:nvSpPr>
          <p:spPr bwMode="auto">
            <a:xfrm>
              <a:off x="10179050" y="9525"/>
              <a:ext cx="466725" cy="157163"/>
            </a:xfrm>
            <a:custGeom>
              <a:avLst/>
              <a:gdLst/>
              <a:ahLst/>
              <a:cxnLst/>
              <a:rect l="0" t="0" r="r" b="b"/>
              <a:pathLst>
                <a:path w="98" h="33">
                  <a:moveTo>
                    <a:pt x="98" y="33"/>
                  </a:moveTo>
                  <a:cubicBezTo>
                    <a:pt x="65" y="21"/>
                    <a:pt x="33" y="10"/>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0"/>
            <p:cNvSpPr/>
            <p:nvPr/>
          </p:nvSpPr>
          <p:spPr bwMode="auto">
            <a:xfrm>
              <a:off x="9471025" y="5811838"/>
              <a:ext cx="1174750" cy="1046163"/>
            </a:xfrm>
            <a:custGeom>
              <a:avLst/>
              <a:gdLst/>
              <a:ahLst/>
              <a:cxnLst/>
              <a:rect l="0" t="0" r="r" b="b"/>
              <a:pathLst>
                <a:path w="247" h="220">
                  <a:moveTo>
                    <a:pt x="0" y="220"/>
                  </a:moveTo>
                  <a:cubicBezTo>
                    <a:pt x="86" y="152"/>
                    <a:pt x="169" y="78"/>
                    <a:pt x="247"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1"/>
            <p:cNvSpPr/>
            <p:nvPr/>
          </p:nvSpPr>
          <p:spPr bwMode="auto">
            <a:xfrm>
              <a:off x="1985963" y="0"/>
              <a:ext cx="3622675" cy="6848475"/>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2"/>
            <p:cNvSpPr/>
            <p:nvPr/>
          </p:nvSpPr>
          <p:spPr bwMode="auto">
            <a:xfrm>
              <a:off x="10479088" y="9525"/>
              <a:ext cx="166688" cy="57150"/>
            </a:xfrm>
            <a:custGeom>
              <a:avLst/>
              <a:gdLst/>
              <a:ahLst/>
              <a:cxnLst/>
              <a:rect l="0" t="0" r="r" b="b"/>
              <a:pathLst>
                <a:path w="35" h="12">
                  <a:moveTo>
                    <a:pt x="35" y="12"/>
                  </a:moveTo>
                  <a:cubicBezTo>
                    <a:pt x="23" y="8"/>
                    <a:pt x="12" y="4"/>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3"/>
            <p:cNvSpPr/>
            <p:nvPr/>
          </p:nvSpPr>
          <p:spPr bwMode="auto">
            <a:xfrm>
              <a:off x="9618663" y="5940425"/>
              <a:ext cx="1027113" cy="908050"/>
            </a:xfrm>
            <a:custGeom>
              <a:avLst/>
              <a:gdLst/>
              <a:ahLst/>
              <a:cxnLst/>
              <a:rect l="0" t="0" r="r" b="b"/>
              <a:pathLst>
                <a:path w="216" h="191">
                  <a:moveTo>
                    <a:pt x="0" y="191"/>
                  </a:moveTo>
                  <a:cubicBezTo>
                    <a:pt x="75" y="131"/>
                    <a:pt x="147" y="67"/>
                    <a:pt x="216"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4"/>
            <p:cNvSpPr/>
            <p:nvPr/>
          </p:nvSpPr>
          <p:spPr bwMode="auto">
            <a:xfrm>
              <a:off x="1985963" y="0"/>
              <a:ext cx="3248025" cy="6848475"/>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5"/>
            <p:cNvSpPr/>
            <p:nvPr/>
          </p:nvSpPr>
          <p:spPr bwMode="auto">
            <a:xfrm>
              <a:off x="9780588" y="6054725"/>
              <a:ext cx="865188" cy="793750"/>
            </a:xfrm>
            <a:custGeom>
              <a:avLst/>
              <a:gdLst/>
              <a:ahLst/>
              <a:cxnLst/>
              <a:rect l="0" t="0" r="r" b="b"/>
              <a:pathLst>
                <a:path w="182" h="167">
                  <a:moveTo>
                    <a:pt x="0" y="167"/>
                  </a:moveTo>
                  <a:cubicBezTo>
                    <a:pt x="63" y="114"/>
                    <a:pt x="123" y="58"/>
                    <a:pt x="182"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6"/>
            <p:cNvSpPr/>
            <p:nvPr/>
          </p:nvSpPr>
          <p:spPr bwMode="auto">
            <a:xfrm>
              <a:off x="1871663" y="0"/>
              <a:ext cx="3233738" cy="6848475"/>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7"/>
            <p:cNvSpPr/>
            <p:nvPr/>
          </p:nvSpPr>
          <p:spPr bwMode="auto">
            <a:xfrm>
              <a:off x="9956800" y="6216650"/>
              <a:ext cx="688975" cy="631825"/>
            </a:xfrm>
            <a:custGeom>
              <a:avLst/>
              <a:gdLst/>
              <a:ahLst/>
              <a:cxnLst/>
              <a:rect l="0" t="0" r="r" b="b"/>
              <a:pathLst>
                <a:path w="145" h="133">
                  <a:moveTo>
                    <a:pt x="0" y="133"/>
                  </a:moveTo>
                  <a:cubicBezTo>
                    <a:pt x="50" y="90"/>
                    <a:pt x="98" y="46"/>
                    <a:pt x="14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8"/>
            <p:cNvSpPr/>
            <p:nvPr/>
          </p:nvSpPr>
          <p:spPr bwMode="auto">
            <a:xfrm>
              <a:off x="1466850" y="0"/>
              <a:ext cx="3424238" cy="6848475"/>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9"/>
            <p:cNvSpPr/>
            <p:nvPr/>
          </p:nvSpPr>
          <p:spPr bwMode="auto">
            <a:xfrm>
              <a:off x="10264775" y="6519863"/>
              <a:ext cx="381000" cy="328613"/>
            </a:xfrm>
            <a:custGeom>
              <a:avLst/>
              <a:gdLst/>
              <a:ahLst/>
              <a:cxnLst/>
              <a:rect l="0" t="0" r="r" b="b"/>
              <a:pathLst>
                <a:path w="80" h="69">
                  <a:moveTo>
                    <a:pt x="0" y="69"/>
                  </a:moveTo>
                  <a:cubicBezTo>
                    <a:pt x="27" y="47"/>
                    <a:pt x="53" y="24"/>
                    <a:pt x="8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0"/>
            <p:cNvSpPr/>
            <p:nvPr/>
          </p:nvSpPr>
          <p:spPr bwMode="auto">
            <a:xfrm>
              <a:off x="1581150" y="0"/>
              <a:ext cx="2720975" cy="6848475"/>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5" name="Freeform 21"/>
            <p:cNvSpPr/>
            <p:nvPr/>
          </p:nvSpPr>
          <p:spPr bwMode="auto">
            <a:xfrm>
              <a:off x="1243013" y="0"/>
              <a:ext cx="2949575" cy="6848475"/>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6" name="Freeform 22"/>
            <p:cNvSpPr/>
            <p:nvPr/>
          </p:nvSpPr>
          <p:spPr bwMode="auto">
            <a:xfrm>
              <a:off x="1524000" y="0"/>
              <a:ext cx="1446213" cy="2030413"/>
            </a:xfrm>
            <a:custGeom>
              <a:avLst/>
              <a:gdLst/>
              <a:ahLst/>
              <a:cxnLst/>
              <a:rect l="0" t="0" r="r" b="b"/>
              <a:pathLst>
                <a:path w="304" h="427">
                  <a:moveTo>
                    <a:pt x="304" y="0"/>
                  </a:moveTo>
                  <a:cubicBezTo>
                    <a:pt x="170" y="120"/>
                    <a:pt x="69" y="267"/>
                    <a:pt x="0" y="42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3"/>
            <p:cNvSpPr/>
            <p:nvPr/>
          </p:nvSpPr>
          <p:spPr bwMode="auto">
            <a:xfrm>
              <a:off x="1524000" y="9525"/>
              <a:ext cx="1246188" cy="1641475"/>
            </a:xfrm>
            <a:custGeom>
              <a:avLst/>
              <a:gdLst/>
              <a:ahLst/>
              <a:cxnLst/>
              <a:rect l="0" t="0" r="r" b="b"/>
              <a:pathLst>
                <a:path w="262" h="345">
                  <a:moveTo>
                    <a:pt x="262" y="0"/>
                  </a:moveTo>
                  <a:cubicBezTo>
                    <a:pt x="152" y="102"/>
                    <a:pt x="65" y="217"/>
                    <a:pt x="0" y="34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4"/>
            <p:cNvSpPr/>
            <p:nvPr/>
          </p:nvSpPr>
          <p:spPr bwMode="auto">
            <a:xfrm>
              <a:off x="1524000" y="0"/>
              <a:ext cx="1036638" cy="1212850"/>
            </a:xfrm>
            <a:custGeom>
              <a:avLst/>
              <a:gdLst/>
              <a:ahLst/>
              <a:cxnLst/>
              <a:rect l="0" t="0" r="r" b="b"/>
              <a:pathLst>
                <a:path w="218" h="255">
                  <a:moveTo>
                    <a:pt x="218" y="0"/>
                  </a:moveTo>
                  <a:cubicBezTo>
                    <a:pt x="137" y="77"/>
                    <a:pt x="62" y="162"/>
                    <a:pt x="0" y="25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640080" y="1699589"/>
            <a:ext cx="3286552" cy="3470421"/>
            <a:chOff x="640080" y="1699589"/>
            <a:chExt cx="3286552" cy="3470421"/>
          </a:xfrm>
        </p:grpSpPr>
        <p:sp>
          <p:nvSpPr>
            <p:cNvPr id="60" name="Rectangle 59"/>
            <p:cNvSpPr/>
            <p:nvPr/>
          </p:nvSpPr>
          <p:spPr>
            <a:xfrm>
              <a:off x="644453" y="1699589"/>
              <a:ext cx="327780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125363" y="48976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640080" y="2275661"/>
              <a:ext cx="3286552"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19952" y="2355848"/>
            <a:ext cx="3122163" cy="2459028"/>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4706612" y="802200"/>
            <a:ext cx="3805123" cy="685800"/>
          </a:xfrm>
        </p:spPr>
        <p:txBody>
          <a:bodyPr anchor="ctr">
            <a:noAutofit/>
          </a:bodyPr>
          <a:lstStyle>
            <a:lvl1pPr marL="0" indent="0" algn="l">
              <a:lnSpc>
                <a:spcPct val="100000"/>
              </a:lnSpc>
              <a:buNone/>
              <a:defRPr sz="18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06636" y="1487999"/>
            <a:ext cx="3804674" cy="1775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95010" y="3585518"/>
            <a:ext cx="3819675" cy="685800"/>
          </a:xfrm>
        </p:spPr>
        <p:txBody>
          <a:bodyPr anchor="ctr">
            <a:noAutofit/>
          </a:bodyPr>
          <a:lstStyle>
            <a:lvl1pPr marL="0" indent="0" algn="l">
              <a:lnSpc>
                <a:spcPct val="100000"/>
              </a:lnSpc>
              <a:buNone/>
              <a:defRPr sz="18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95010" y="4270332"/>
            <a:ext cx="3819675" cy="17854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40080" y="320040"/>
            <a:ext cx="2743200" cy="320040"/>
          </a:xfrm>
        </p:spPr>
        <p:txBody>
          <a:bodyPr/>
          <a:lstStyle/>
          <a:p>
            <a:fld id="{8102BAB4-8B8D-41DD-85C7-81A0CA962007}" type="datetimeFigureOut">
              <a:rPr lang="en-US" smtClean="0"/>
              <a:t>8/16/22</a:t>
            </a:fld>
            <a:endParaRPr lang="en-US"/>
          </a:p>
        </p:txBody>
      </p:sp>
      <p:sp>
        <p:nvSpPr>
          <p:cNvPr id="8" name="Footer Placeholder 7"/>
          <p:cNvSpPr>
            <a:spLocks noGrp="1"/>
          </p:cNvSpPr>
          <p:nvPr>
            <p:ph type="ftr" sz="quarter" idx="11"/>
          </p:nvPr>
        </p:nvSpPr>
        <p:spPr>
          <a:xfrm>
            <a:off x="640080" y="6227064"/>
            <a:ext cx="7854696" cy="320040"/>
          </a:xfrm>
        </p:spPr>
        <p:txBody>
          <a:bodyPr/>
          <a:lstStyle/>
          <a:p>
            <a:endParaRPr lang="en-US"/>
          </a:p>
        </p:txBody>
      </p:sp>
      <p:sp>
        <p:nvSpPr>
          <p:cNvPr id="9" name="Slide Number Placeholder 8"/>
          <p:cNvSpPr>
            <a:spLocks noGrp="1"/>
          </p:cNvSpPr>
          <p:nvPr>
            <p:ph type="sldNum" sz="quarter" idx="12"/>
          </p:nvPr>
        </p:nvSpPr>
        <p:spPr>
          <a:xfrm>
            <a:off x="7808976" y="320040"/>
            <a:ext cx="685800" cy="320040"/>
          </a:xfrm>
        </p:spPr>
        <p:txBody>
          <a:bodyPr/>
          <a:lstStyle/>
          <a:p>
            <a:fld id="{B044824F-EBE0-443F-8A8F-F64816AF04DC}" type="slidenum">
              <a:rPr lang="en-US" smtClean="0"/>
              <a:t>‹#›</a:t>
            </a:fld>
            <a:endParaRPr lang="en-US"/>
          </a:p>
        </p:txBody>
      </p:sp>
    </p:spTree>
    <p:extLst>
      <p:ext uri="{BB962C8B-B14F-4D97-AF65-F5344CB8AC3E}">
        <p14:creationId xmlns:p14="http://schemas.microsoft.com/office/powerpoint/2010/main" val="1354783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6" name="Group 75"/>
          <p:cNvGrpSpPr/>
          <p:nvPr/>
        </p:nvGrpSpPr>
        <p:grpSpPr>
          <a:xfrm>
            <a:off x="-286226" y="0"/>
            <a:ext cx="9421759" cy="6858001"/>
            <a:chOff x="1243013" y="0"/>
            <a:chExt cx="9402763" cy="6858001"/>
          </a:xfrm>
        </p:grpSpPr>
        <p:sp>
          <p:nvSpPr>
            <p:cNvPr id="77" name="Freeform 5"/>
            <p:cNvSpPr/>
            <p:nvPr/>
          </p:nvSpPr>
          <p:spPr bwMode="auto">
            <a:xfrm>
              <a:off x="2289175" y="0"/>
              <a:ext cx="3867150" cy="6848475"/>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6"/>
            <p:cNvSpPr/>
            <p:nvPr/>
          </p:nvSpPr>
          <p:spPr bwMode="auto">
            <a:xfrm>
              <a:off x="9604375" y="9525"/>
              <a:ext cx="1041400" cy="328613"/>
            </a:xfrm>
            <a:custGeom>
              <a:avLst/>
              <a:gdLst/>
              <a:ahLst/>
              <a:cxnLst/>
              <a:rect l="0" t="0" r="r" b="b"/>
              <a:pathLst>
                <a:path w="219" h="69">
                  <a:moveTo>
                    <a:pt x="219" y="69"/>
                  </a:moveTo>
                  <a:cubicBezTo>
                    <a:pt x="147" y="41"/>
                    <a:pt x="71" y="1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7"/>
            <p:cNvSpPr/>
            <p:nvPr/>
          </p:nvSpPr>
          <p:spPr bwMode="auto">
            <a:xfrm>
              <a:off x="9223375" y="5578475"/>
              <a:ext cx="1422400" cy="1270000"/>
            </a:xfrm>
            <a:custGeom>
              <a:avLst/>
              <a:gdLst/>
              <a:ahLst/>
              <a:cxnLst/>
              <a:rect l="0" t="0" r="r" b="b"/>
              <a:pathLst>
                <a:path w="299" h="267">
                  <a:moveTo>
                    <a:pt x="0" y="267"/>
                  </a:moveTo>
                  <a:cubicBezTo>
                    <a:pt x="105" y="186"/>
                    <a:pt x="206" y="96"/>
                    <a:pt x="299"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8"/>
            <p:cNvSpPr/>
            <p:nvPr/>
          </p:nvSpPr>
          <p:spPr bwMode="auto">
            <a:xfrm>
              <a:off x="2103438" y="0"/>
              <a:ext cx="3681413" cy="6848475"/>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9"/>
            <p:cNvSpPr/>
            <p:nvPr/>
          </p:nvSpPr>
          <p:spPr bwMode="auto">
            <a:xfrm>
              <a:off x="10179050" y="9525"/>
              <a:ext cx="466725" cy="157163"/>
            </a:xfrm>
            <a:custGeom>
              <a:avLst/>
              <a:gdLst/>
              <a:ahLst/>
              <a:cxnLst/>
              <a:rect l="0" t="0" r="r" b="b"/>
              <a:pathLst>
                <a:path w="98" h="33">
                  <a:moveTo>
                    <a:pt x="98" y="33"/>
                  </a:moveTo>
                  <a:cubicBezTo>
                    <a:pt x="65" y="21"/>
                    <a:pt x="33" y="10"/>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0"/>
            <p:cNvSpPr/>
            <p:nvPr/>
          </p:nvSpPr>
          <p:spPr bwMode="auto">
            <a:xfrm>
              <a:off x="9471025" y="5811838"/>
              <a:ext cx="1174750" cy="1046163"/>
            </a:xfrm>
            <a:custGeom>
              <a:avLst/>
              <a:gdLst/>
              <a:ahLst/>
              <a:cxnLst/>
              <a:rect l="0" t="0" r="r" b="b"/>
              <a:pathLst>
                <a:path w="247" h="220">
                  <a:moveTo>
                    <a:pt x="0" y="220"/>
                  </a:moveTo>
                  <a:cubicBezTo>
                    <a:pt x="86" y="152"/>
                    <a:pt x="169" y="78"/>
                    <a:pt x="247"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1"/>
            <p:cNvSpPr/>
            <p:nvPr/>
          </p:nvSpPr>
          <p:spPr bwMode="auto">
            <a:xfrm>
              <a:off x="1985963" y="0"/>
              <a:ext cx="3622675" cy="6848475"/>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2"/>
            <p:cNvSpPr/>
            <p:nvPr/>
          </p:nvSpPr>
          <p:spPr bwMode="auto">
            <a:xfrm>
              <a:off x="10479088" y="9525"/>
              <a:ext cx="166688" cy="57150"/>
            </a:xfrm>
            <a:custGeom>
              <a:avLst/>
              <a:gdLst/>
              <a:ahLst/>
              <a:cxnLst/>
              <a:rect l="0" t="0" r="r" b="b"/>
              <a:pathLst>
                <a:path w="35" h="12">
                  <a:moveTo>
                    <a:pt x="35" y="12"/>
                  </a:moveTo>
                  <a:cubicBezTo>
                    <a:pt x="23" y="8"/>
                    <a:pt x="12" y="4"/>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3"/>
            <p:cNvSpPr/>
            <p:nvPr/>
          </p:nvSpPr>
          <p:spPr bwMode="auto">
            <a:xfrm>
              <a:off x="9618663" y="5940425"/>
              <a:ext cx="1027113" cy="908050"/>
            </a:xfrm>
            <a:custGeom>
              <a:avLst/>
              <a:gdLst/>
              <a:ahLst/>
              <a:cxnLst/>
              <a:rect l="0" t="0" r="r" b="b"/>
              <a:pathLst>
                <a:path w="216" h="191">
                  <a:moveTo>
                    <a:pt x="0" y="191"/>
                  </a:moveTo>
                  <a:cubicBezTo>
                    <a:pt x="75" y="131"/>
                    <a:pt x="147" y="67"/>
                    <a:pt x="216"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4"/>
            <p:cNvSpPr/>
            <p:nvPr/>
          </p:nvSpPr>
          <p:spPr bwMode="auto">
            <a:xfrm>
              <a:off x="1985963" y="0"/>
              <a:ext cx="3248025" cy="6848475"/>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5"/>
            <p:cNvSpPr/>
            <p:nvPr/>
          </p:nvSpPr>
          <p:spPr bwMode="auto">
            <a:xfrm>
              <a:off x="9780588" y="6054725"/>
              <a:ext cx="865188" cy="793750"/>
            </a:xfrm>
            <a:custGeom>
              <a:avLst/>
              <a:gdLst/>
              <a:ahLst/>
              <a:cxnLst/>
              <a:rect l="0" t="0" r="r" b="b"/>
              <a:pathLst>
                <a:path w="182" h="167">
                  <a:moveTo>
                    <a:pt x="0" y="167"/>
                  </a:moveTo>
                  <a:cubicBezTo>
                    <a:pt x="63" y="114"/>
                    <a:pt x="123" y="58"/>
                    <a:pt x="182"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6"/>
            <p:cNvSpPr/>
            <p:nvPr/>
          </p:nvSpPr>
          <p:spPr bwMode="auto">
            <a:xfrm>
              <a:off x="1871663" y="0"/>
              <a:ext cx="3233738" cy="6848475"/>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7"/>
            <p:cNvSpPr/>
            <p:nvPr/>
          </p:nvSpPr>
          <p:spPr bwMode="auto">
            <a:xfrm>
              <a:off x="9956800" y="6216650"/>
              <a:ext cx="688975" cy="631825"/>
            </a:xfrm>
            <a:custGeom>
              <a:avLst/>
              <a:gdLst/>
              <a:ahLst/>
              <a:cxnLst/>
              <a:rect l="0" t="0" r="r" b="b"/>
              <a:pathLst>
                <a:path w="145" h="133">
                  <a:moveTo>
                    <a:pt x="0" y="133"/>
                  </a:moveTo>
                  <a:cubicBezTo>
                    <a:pt x="50" y="90"/>
                    <a:pt x="98" y="46"/>
                    <a:pt x="14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8"/>
            <p:cNvSpPr/>
            <p:nvPr/>
          </p:nvSpPr>
          <p:spPr bwMode="auto">
            <a:xfrm>
              <a:off x="1466850" y="0"/>
              <a:ext cx="3424238" cy="6848475"/>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9"/>
            <p:cNvSpPr/>
            <p:nvPr/>
          </p:nvSpPr>
          <p:spPr bwMode="auto">
            <a:xfrm>
              <a:off x="10264775" y="6519863"/>
              <a:ext cx="381000" cy="328613"/>
            </a:xfrm>
            <a:custGeom>
              <a:avLst/>
              <a:gdLst/>
              <a:ahLst/>
              <a:cxnLst/>
              <a:rect l="0" t="0" r="r" b="b"/>
              <a:pathLst>
                <a:path w="80" h="69">
                  <a:moveTo>
                    <a:pt x="0" y="69"/>
                  </a:moveTo>
                  <a:cubicBezTo>
                    <a:pt x="27" y="47"/>
                    <a:pt x="53" y="24"/>
                    <a:pt x="8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20"/>
            <p:cNvSpPr/>
            <p:nvPr/>
          </p:nvSpPr>
          <p:spPr bwMode="auto">
            <a:xfrm>
              <a:off x="1581150" y="0"/>
              <a:ext cx="2720975" cy="6848475"/>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21"/>
            <p:cNvSpPr/>
            <p:nvPr/>
          </p:nvSpPr>
          <p:spPr bwMode="auto">
            <a:xfrm>
              <a:off x="1243013" y="0"/>
              <a:ext cx="2949575" cy="6848475"/>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4" name="Freeform 22"/>
            <p:cNvSpPr/>
            <p:nvPr/>
          </p:nvSpPr>
          <p:spPr bwMode="auto">
            <a:xfrm>
              <a:off x="1524000" y="0"/>
              <a:ext cx="1446213" cy="2030413"/>
            </a:xfrm>
            <a:custGeom>
              <a:avLst/>
              <a:gdLst/>
              <a:ahLst/>
              <a:cxnLst/>
              <a:rect l="0" t="0" r="r" b="b"/>
              <a:pathLst>
                <a:path w="304" h="427">
                  <a:moveTo>
                    <a:pt x="304" y="0"/>
                  </a:moveTo>
                  <a:cubicBezTo>
                    <a:pt x="170" y="120"/>
                    <a:pt x="69" y="267"/>
                    <a:pt x="0" y="42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3"/>
            <p:cNvSpPr/>
            <p:nvPr/>
          </p:nvSpPr>
          <p:spPr bwMode="auto">
            <a:xfrm>
              <a:off x="1524000" y="9525"/>
              <a:ext cx="1246188" cy="1641475"/>
            </a:xfrm>
            <a:custGeom>
              <a:avLst/>
              <a:gdLst/>
              <a:ahLst/>
              <a:cxnLst/>
              <a:rect l="0" t="0" r="r" b="b"/>
              <a:pathLst>
                <a:path w="262" h="345">
                  <a:moveTo>
                    <a:pt x="262" y="0"/>
                  </a:moveTo>
                  <a:cubicBezTo>
                    <a:pt x="152" y="102"/>
                    <a:pt x="65" y="217"/>
                    <a:pt x="0" y="34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4"/>
            <p:cNvSpPr/>
            <p:nvPr/>
          </p:nvSpPr>
          <p:spPr bwMode="auto">
            <a:xfrm>
              <a:off x="1524000" y="0"/>
              <a:ext cx="1036638" cy="1212850"/>
            </a:xfrm>
            <a:custGeom>
              <a:avLst/>
              <a:gdLst/>
              <a:ahLst/>
              <a:cxnLst/>
              <a:rect l="0" t="0" r="r" b="b"/>
              <a:pathLst>
                <a:path w="218" h="255">
                  <a:moveTo>
                    <a:pt x="218" y="0"/>
                  </a:moveTo>
                  <a:cubicBezTo>
                    <a:pt x="137" y="77"/>
                    <a:pt x="62" y="162"/>
                    <a:pt x="0" y="25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40" name="Group 39"/>
          <p:cNvGrpSpPr/>
          <p:nvPr/>
        </p:nvGrpSpPr>
        <p:grpSpPr>
          <a:xfrm>
            <a:off x="640080" y="1699589"/>
            <a:ext cx="3286552" cy="3470421"/>
            <a:chOff x="640080" y="1699589"/>
            <a:chExt cx="3286552" cy="3470421"/>
          </a:xfrm>
        </p:grpSpPr>
        <p:sp>
          <p:nvSpPr>
            <p:cNvPr id="41" name="Rectangle 40"/>
            <p:cNvSpPr/>
            <p:nvPr/>
          </p:nvSpPr>
          <p:spPr>
            <a:xfrm>
              <a:off x="644453" y="1699589"/>
              <a:ext cx="327780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Isosceles Triangle 22"/>
            <p:cNvSpPr/>
            <p:nvPr/>
          </p:nvSpPr>
          <p:spPr>
            <a:xfrm rot="10800000">
              <a:off x="2125363" y="48976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p:cNvSpPr/>
            <p:nvPr/>
          </p:nvSpPr>
          <p:spPr>
            <a:xfrm>
              <a:off x="640080" y="2275661"/>
              <a:ext cx="3286552"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25554" y="2349924"/>
            <a:ext cx="3112047" cy="246495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02BAB4-8B8D-41DD-85C7-81A0CA962007}" type="datetimeFigureOut">
              <a:rPr lang="en-US" smtClean="0"/>
              <a:t>8/16/22</a:t>
            </a:fld>
            <a:endParaRPr lang="en-US"/>
          </a:p>
        </p:txBody>
      </p:sp>
      <p:sp>
        <p:nvSpPr>
          <p:cNvPr id="4" name="Footer Placeholder 3"/>
          <p:cNvSpPr>
            <a:spLocks noGrp="1"/>
          </p:cNvSpPr>
          <p:nvPr>
            <p:ph type="ftr" sz="quarter" idx="11"/>
          </p:nvPr>
        </p:nvSpPr>
        <p:spPr>
          <a:xfrm>
            <a:off x="640080" y="6227064"/>
            <a:ext cx="7854696" cy="320040"/>
          </a:xfrm>
        </p:spPr>
        <p:txBody>
          <a:bodyPr/>
          <a:lstStyle/>
          <a:p>
            <a:endParaRPr lang="en-US"/>
          </a:p>
        </p:txBody>
      </p:sp>
      <p:sp>
        <p:nvSpPr>
          <p:cNvPr id="5" name="Slide Number Placeholder 4"/>
          <p:cNvSpPr>
            <a:spLocks noGrp="1"/>
          </p:cNvSpPr>
          <p:nvPr>
            <p:ph type="sldNum" sz="quarter" idx="12"/>
          </p:nvPr>
        </p:nvSpPr>
        <p:spPr/>
        <p:txBody>
          <a:bodyPr/>
          <a:lstStyle/>
          <a:p>
            <a:fld id="{B044824F-EBE0-443F-8A8F-F64816AF04DC}" type="slidenum">
              <a:rPr lang="en-US" smtClean="0"/>
              <a:t>‹#›</a:t>
            </a:fld>
            <a:endParaRPr lang="en-US"/>
          </a:p>
        </p:txBody>
      </p:sp>
    </p:spTree>
    <p:extLst>
      <p:ext uri="{BB962C8B-B14F-4D97-AF65-F5344CB8AC3E}">
        <p14:creationId xmlns:p14="http://schemas.microsoft.com/office/powerpoint/2010/main" val="3775117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40080" y="320040"/>
            <a:ext cx="2743200" cy="320040"/>
          </a:xfrm>
        </p:spPr>
        <p:txBody>
          <a:bodyPr/>
          <a:lstStyle/>
          <a:p>
            <a:fld id="{8102BAB4-8B8D-41DD-85C7-81A0CA962007}" type="datetimeFigureOut">
              <a:rPr lang="en-US" smtClean="0"/>
              <a:t>8/16/22</a:t>
            </a:fld>
            <a:endParaRPr lang="en-US"/>
          </a:p>
        </p:txBody>
      </p:sp>
      <p:sp>
        <p:nvSpPr>
          <p:cNvPr id="3" name="Footer Placeholder 2"/>
          <p:cNvSpPr>
            <a:spLocks noGrp="1"/>
          </p:cNvSpPr>
          <p:nvPr>
            <p:ph type="ftr" sz="quarter" idx="11"/>
          </p:nvPr>
        </p:nvSpPr>
        <p:spPr>
          <a:xfrm>
            <a:off x="640080" y="6227064"/>
            <a:ext cx="7854696" cy="320040"/>
          </a:xfrm>
        </p:spPr>
        <p:txBody>
          <a:bodyPr/>
          <a:lstStyle/>
          <a:p>
            <a:endParaRPr lang="en-US"/>
          </a:p>
        </p:txBody>
      </p:sp>
      <p:sp>
        <p:nvSpPr>
          <p:cNvPr id="4" name="Slide Number Placeholder 3"/>
          <p:cNvSpPr>
            <a:spLocks noGrp="1"/>
          </p:cNvSpPr>
          <p:nvPr>
            <p:ph type="sldNum" sz="quarter" idx="12"/>
          </p:nvPr>
        </p:nvSpPr>
        <p:spPr>
          <a:xfrm>
            <a:off x="7808976" y="320040"/>
            <a:ext cx="685800" cy="320040"/>
          </a:xfrm>
        </p:spPr>
        <p:txBody>
          <a:bodyPr/>
          <a:lstStyle/>
          <a:p>
            <a:fld id="{B044824F-EBE0-443F-8A8F-F64816AF04DC}" type="slidenum">
              <a:rPr lang="en-US" smtClean="0"/>
              <a:t>‹#›</a:t>
            </a:fld>
            <a:endParaRPr lang="en-US"/>
          </a:p>
        </p:txBody>
      </p:sp>
    </p:spTree>
    <p:extLst>
      <p:ext uri="{BB962C8B-B14F-4D97-AF65-F5344CB8AC3E}">
        <p14:creationId xmlns:p14="http://schemas.microsoft.com/office/powerpoint/2010/main" val="185291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7" name="Group 86"/>
          <p:cNvGrpSpPr/>
          <p:nvPr/>
        </p:nvGrpSpPr>
        <p:grpSpPr>
          <a:xfrm>
            <a:off x="-286226" y="0"/>
            <a:ext cx="9421759" cy="6858001"/>
            <a:chOff x="1243013" y="0"/>
            <a:chExt cx="9402763" cy="6858001"/>
          </a:xfrm>
        </p:grpSpPr>
        <p:sp>
          <p:nvSpPr>
            <p:cNvPr id="88" name="Freeform 5"/>
            <p:cNvSpPr/>
            <p:nvPr/>
          </p:nvSpPr>
          <p:spPr bwMode="auto">
            <a:xfrm>
              <a:off x="2289175" y="0"/>
              <a:ext cx="3867150" cy="6848475"/>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6"/>
            <p:cNvSpPr/>
            <p:nvPr/>
          </p:nvSpPr>
          <p:spPr bwMode="auto">
            <a:xfrm>
              <a:off x="9604375" y="9525"/>
              <a:ext cx="1041400" cy="328613"/>
            </a:xfrm>
            <a:custGeom>
              <a:avLst/>
              <a:gdLst/>
              <a:ahLst/>
              <a:cxnLst/>
              <a:rect l="0" t="0" r="r" b="b"/>
              <a:pathLst>
                <a:path w="219" h="69">
                  <a:moveTo>
                    <a:pt x="219" y="69"/>
                  </a:moveTo>
                  <a:cubicBezTo>
                    <a:pt x="147" y="41"/>
                    <a:pt x="71" y="1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7"/>
            <p:cNvSpPr/>
            <p:nvPr/>
          </p:nvSpPr>
          <p:spPr bwMode="auto">
            <a:xfrm>
              <a:off x="9223375" y="5578475"/>
              <a:ext cx="1422400" cy="1270000"/>
            </a:xfrm>
            <a:custGeom>
              <a:avLst/>
              <a:gdLst/>
              <a:ahLst/>
              <a:cxnLst/>
              <a:rect l="0" t="0" r="r" b="b"/>
              <a:pathLst>
                <a:path w="299" h="267">
                  <a:moveTo>
                    <a:pt x="0" y="267"/>
                  </a:moveTo>
                  <a:cubicBezTo>
                    <a:pt x="105" y="186"/>
                    <a:pt x="206" y="96"/>
                    <a:pt x="299"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8"/>
            <p:cNvSpPr/>
            <p:nvPr/>
          </p:nvSpPr>
          <p:spPr bwMode="auto">
            <a:xfrm>
              <a:off x="2103438" y="0"/>
              <a:ext cx="3681413" cy="6848475"/>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2" name="Freeform 9"/>
            <p:cNvSpPr/>
            <p:nvPr/>
          </p:nvSpPr>
          <p:spPr bwMode="auto">
            <a:xfrm>
              <a:off x="10179050" y="9525"/>
              <a:ext cx="466725" cy="157163"/>
            </a:xfrm>
            <a:custGeom>
              <a:avLst/>
              <a:gdLst/>
              <a:ahLst/>
              <a:cxnLst/>
              <a:rect l="0" t="0" r="r" b="b"/>
              <a:pathLst>
                <a:path w="98" h="33">
                  <a:moveTo>
                    <a:pt x="98" y="33"/>
                  </a:moveTo>
                  <a:cubicBezTo>
                    <a:pt x="65" y="21"/>
                    <a:pt x="33" y="10"/>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10"/>
            <p:cNvSpPr/>
            <p:nvPr/>
          </p:nvSpPr>
          <p:spPr bwMode="auto">
            <a:xfrm>
              <a:off x="9471025" y="5811838"/>
              <a:ext cx="1174750" cy="1046163"/>
            </a:xfrm>
            <a:custGeom>
              <a:avLst/>
              <a:gdLst/>
              <a:ahLst/>
              <a:cxnLst/>
              <a:rect l="0" t="0" r="r" b="b"/>
              <a:pathLst>
                <a:path w="247" h="220">
                  <a:moveTo>
                    <a:pt x="0" y="220"/>
                  </a:moveTo>
                  <a:cubicBezTo>
                    <a:pt x="86" y="152"/>
                    <a:pt x="169" y="78"/>
                    <a:pt x="247"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4" name="Freeform 11"/>
            <p:cNvSpPr/>
            <p:nvPr/>
          </p:nvSpPr>
          <p:spPr bwMode="auto">
            <a:xfrm>
              <a:off x="1985963" y="0"/>
              <a:ext cx="3622675" cy="6848475"/>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2"/>
            <p:cNvSpPr/>
            <p:nvPr/>
          </p:nvSpPr>
          <p:spPr bwMode="auto">
            <a:xfrm>
              <a:off x="10479088" y="9525"/>
              <a:ext cx="166688" cy="57150"/>
            </a:xfrm>
            <a:custGeom>
              <a:avLst/>
              <a:gdLst/>
              <a:ahLst/>
              <a:cxnLst/>
              <a:rect l="0" t="0" r="r" b="b"/>
              <a:pathLst>
                <a:path w="35" h="12">
                  <a:moveTo>
                    <a:pt x="35" y="12"/>
                  </a:moveTo>
                  <a:cubicBezTo>
                    <a:pt x="23" y="8"/>
                    <a:pt x="12" y="4"/>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3"/>
            <p:cNvSpPr/>
            <p:nvPr/>
          </p:nvSpPr>
          <p:spPr bwMode="auto">
            <a:xfrm>
              <a:off x="9618663" y="5940425"/>
              <a:ext cx="1027113" cy="908050"/>
            </a:xfrm>
            <a:custGeom>
              <a:avLst/>
              <a:gdLst/>
              <a:ahLst/>
              <a:cxnLst/>
              <a:rect l="0" t="0" r="r" b="b"/>
              <a:pathLst>
                <a:path w="216" h="191">
                  <a:moveTo>
                    <a:pt x="0" y="191"/>
                  </a:moveTo>
                  <a:cubicBezTo>
                    <a:pt x="75" y="131"/>
                    <a:pt x="147" y="67"/>
                    <a:pt x="216"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4"/>
            <p:cNvSpPr/>
            <p:nvPr/>
          </p:nvSpPr>
          <p:spPr bwMode="auto">
            <a:xfrm>
              <a:off x="1985963" y="0"/>
              <a:ext cx="3248025" cy="6848475"/>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5"/>
            <p:cNvSpPr/>
            <p:nvPr/>
          </p:nvSpPr>
          <p:spPr bwMode="auto">
            <a:xfrm>
              <a:off x="9780588" y="6054725"/>
              <a:ext cx="865188" cy="793750"/>
            </a:xfrm>
            <a:custGeom>
              <a:avLst/>
              <a:gdLst/>
              <a:ahLst/>
              <a:cxnLst/>
              <a:rect l="0" t="0" r="r" b="b"/>
              <a:pathLst>
                <a:path w="182" h="167">
                  <a:moveTo>
                    <a:pt x="0" y="167"/>
                  </a:moveTo>
                  <a:cubicBezTo>
                    <a:pt x="63" y="114"/>
                    <a:pt x="123" y="58"/>
                    <a:pt x="182"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16"/>
            <p:cNvSpPr/>
            <p:nvPr/>
          </p:nvSpPr>
          <p:spPr bwMode="auto">
            <a:xfrm>
              <a:off x="1871663" y="0"/>
              <a:ext cx="3233738" cy="6848475"/>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17"/>
            <p:cNvSpPr/>
            <p:nvPr/>
          </p:nvSpPr>
          <p:spPr bwMode="auto">
            <a:xfrm>
              <a:off x="9956800" y="6216650"/>
              <a:ext cx="688975" cy="631825"/>
            </a:xfrm>
            <a:custGeom>
              <a:avLst/>
              <a:gdLst/>
              <a:ahLst/>
              <a:cxnLst/>
              <a:rect l="0" t="0" r="r" b="b"/>
              <a:pathLst>
                <a:path w="145" h="133">
                  <a:moveTo>
                    <a:pt x="0" y="133"/>
                  </a:moveTo>
                  <a:cubicBezTo>
                    <a:pt x="50" y="90"/>
                    <a:pt x="98" y="46"/>
                    <a:pt x="14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18"/>
            <p:cNvSpPr/>
            <p:nvPr/>
          </p:nvSpPr>
          <p:spPr bwMode="auto">
            <a:xfrm>
              <a:off x="1466850" y="0"/>
              <a:ext cx="3424238" cy="6848475"/>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9"/>
            <p:cNvSpPr/>
            <p:nvPr/>
          </p:nvSpPr>
          <p:spPr bwMode="auto">
            <a:xfrm>
              <a:off x="10264775" y="6519863"/>
              <a:ext cx="381000" cy="328613"/>
            </a:xfrm>
            <a:custGeom>
              <a:avLst/>
              <a:gdLst/>
              <a:ahLst/>
              <a:cxnLst/>
              <a:rect l="0" t="0" r="r" b="b"/>
              <a:pathLst>
                <a:path w="80" h="69">
                  <a:moveTo>
                    <a:pt x="0" y="69"/>
                  </a:moveTo>
                  <a:cubicBezTo>
                    <a:pt x="27" y="47"/>
                    <a:pt x="53" y="24"/>
                    <a:pt x="8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20"/>
            <p:cNvSpPr/>
            <p:nvPr/>
          </p:nvSpPr>
          <p:spPr bwMode="auto">
            <a:xfrm>
              <a:off x="1581150" y="0"/>
              <a:ext cx="2720975" cy="6848475"/>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4" name="Freeform 21"/>
            <p:cNvSpPr/>
            <p:nvPr/>
          </p:nvSpPr>
          <p:spPr bwMode="auto">
            <a:xfrm>
              <a:off x="1243013" y="0"/>
              <a:ext cx="2949575" cy="6848475"/>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05" name="Freeform 22"/>
            <p:cNvSpPr/>
            <p:nvPr/>
          </p:nvSpPr>
          <p:spPr bwMode="auto">
            <a:xfrm>
              <a:off x="1524000" y="0"/>
              <a:ext cx="1446213" cy="2030413"/>
            </a:xfrm>
            <a:custGeom>
              <a:avLst/>
              <a:gdLst/>
              <a:ahLst/>
              <a:cxnLst/>
              <a:rect l="0" t="0" r="r" b="b"/>
              <a:pathLst>
                <a:path w="304" h="427">
                  <a:moveTo>
                    <a:pt x="304" y="0"/>
                  </a:moveTo>
                  <a:cubicBezTo>
                    <a:pt x="170" y="120"/>
                    <a:pt x="69" y="267"/>
                    <a:pt x="0" y="42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3"/>
            <p:cNvSpPr/>
            <p:nvPr/>
          </p:nvSpPr>
          <p:spPr bwMode="auto">
            <a:xfrm>
              <a:off x="1524000" y="9525"/>
              <a:ext cx="1246188" cy="1641475"/>
            </a:xfrm>
            <a:custGeom>
              <a:avLst/>
              <a:gdLst/>
              <a:ahLst/>
              <a:cxnLst/>
              <a:rect l="0" t="0" r="r" b="b"/>
              <a:pathLst>
                <a:path w="262" h="345">
                  <a:moveTo>
                    <a:pt x="262" y="0"/>
                  </a:moveTo>
                  <a:cubicBezTo>
                    <a:pt x="152" y="102"/>
                    <a:pt x="65" y="217"/>
                    <a:pt x="0" y="34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4"/>
            <p:cNvSpPr/>
            <p:nvPr/>
          </p:nvSpPr>
          <p:spPr bwMode="auto">
            <a:xfrm>
              <a:off x="1524000" y="0"/>
              <a:ext cx="1036638" cy="1212850"/>
            </a:xfrm>
            <a:custGeom>
              <a:avLst/>
              <a:gdLst/>
              <a:ahLst/>
              <a:cxnLst/>
              <a:rect l="0" t="0" r="r" b="b"/>
              <a:pathLst>
                <a:path w="218" h="255">
                  <a:moveTo>
                    <a:pt x="218" y="0"/>
                  </a:moveTo>
                  <a:cubicBezTo>
                    <a:pt x="137" y="77"/>
                    <a:pt x="62" y="162"/>
                    <a:pt x="0" y="25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42" name="Group 41"/>
          <p:cNvGrpSpPr/>
          <p:nvPr/>
        </p:nvGrpSpPr>
        <p:grpSpPr>
          <a:xfrm>
            <a:off x="640080" y="1699589"/>
            <a:ext cx="3286552" cy="3470421"/>
            <a:chOff x="640080" y="1699589"/>
            <a:chExt cx="3286552" cy="3470421"/>
          </a:xfrm>
        </p:grpSpPr>
        <p:sp>
          <p:nvSpPr>
            <p:cNvPr id="43" name="Rectangle 42"/>
            <p:cNvSpPr/>
            <p:nvPr/>
          </p:nvSpPr>
          <p:spPr>
            <a:xfrm>
              <a:off x="644453" y="1699589"/>
              <a:ext cx="327780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Isosceles Triangle 22"/>
            <p:cNvSpPr/>
            <p:nvPr/>
          </p:nvSpPr>
          <p:spPr>
            <a:xfrm rot="10800000">
              <a:off x="2125363" y="48976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p:cNvSpPr/>
            <p:nvPr/>
          </p:nvSpPr>
          <p:spPr>
            <a:xfrm>
              <a:off x="640080" y="2275661"/>
              <a:ext cx="3286552"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25554" y="2349924"/>
            <a:ext cx="3112047" cy="1225399"/>
          </a:xfrm>
        </p:spPr>
        <p:txBody>
          <a:bodyPr bIns="0" anchor="b">
            <a:noAutofit/>
          </a:bodyPr>
          <a:lstStyle>
            <a:lvl1pPr algn="ctr">
              <a:defRPr sz="28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4415686" y="801390"/>
            <a:ext cx="4095643" cy="524949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5554" y="3575324"/>
            <a:ext cx="3112047" cy="1239552"/>
          </a:xfrm>
        </p:spPr>
        <p:txBody>
          <a:bodyPr>
            <a:normAutofit/>
          </a:bodyPr>
          <a:lstStyle>
            <a:lvl1pPr marL="0" indent="0" algn="ctr">
              <a:buNone/>
              <a:defRPr sz="1400">
                <a:solidFill>
                  <a:srgbClr val="FFFE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02BAB4-8B8D-41DD-85C7-81A0CA962007}" type="datetimeFigureOut">
              <a:rPr lang="en-US" smtClean="0"/>
              <a:t>8/16/22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4824F-EBE0-443F-8A8F-F64816AF04DC}" type="slidenum">
              <a:rPr lang="en-US" smtClean="0"/>
              <a:t>‹#›</a:t>
            </a:fld>
            <a:endParaRPr lang="en-US"/>
          </a:p>
        </p:txBody>
      </p:sp>
    </p:spTree>
    <p:extLst>
      <p:ext uri="{BB962C8B-B14F-4D97-AF65-F5344CB8AC3E}">
        <p14:creationId xmlns:p14="http://schemas.microsoft.com/office/powerpoint/2010/main" val="2009202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429" name="Group 428"/>
          <p:cNvGrpSpPr/>
          <p:nvPr/>
        </p:nvGrpSpPr>
        <p:grpSpPr>
          <a:xfrm>
            <a:off x="0" y="0"/>
            <a:ext cx="9555163" cy="6853238"/>
            <a:chOff x="1524000" y="0"/>
            <a:chExt cx="9555163" cy="6853238"/>
          </a:xfrm>
        </p:grpSpPr>
        <p:sp>
          <p:nvSpPr>
            <p:cNvPr id="430" name="Freeform 6"/>
            <p:cNvSpPr/>
            <p:nvPr/>
          </p:nvSpPr>
          <p:spPr bwMode="auto">
            <a:xfrm>
              <a:off x="1524000" y="1331913"/>
              <a:ext cx="7837488" cy="5521325"/>
            </a:xfrm>
            <a:custGeom>
              <a:avLst/>
              <a:gdLst/>
              <a:ahLst/>
              <a:cxnLst/>
              <a:rect l="0" t="0" r="r" b="b"/>
              <a:pathLst>
                <a:path w="1648" h="1161">
                  <a:moveTo>
                    <a:pt x="1362" y="1161"/>
                  </a:moveTo>
                  <a:cubicBezTo>
                    <a:pt x="1648" y="920"/>
                    <a:pt x="1283" y="505"/>
                    <a:pt x="1097" y="326"/>
                  </a:cubicBezTo>
                  <a:cubicBezTo>
                    <a:pt x="926" y="162"/>
                    <a:pt x="709" y="35"/>
                    <a:pt x="470" y="14"/>
                  </a:cubicBezTo>
                  <a:cubicBezTo>
                    <a:pt x="315" y="0"/>
                    <a:pt x="142" y="49"/>
                    <a:pt x="0" y="138"/>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1" name="Freeform 7"/>
            <p:cNvSpPr/>
            <p:nvPr/>
          </p:nvSpPr>
          <p:spPr bwMode="auto">
            <a:xfrm>
              <a:off x="1524000" y="5564188"/>
              <a:ext cx="1412875" cy="1284288"/>
            </a:xfrm>
            <a:custGeom>
              <a:avLst/>
              <a:gdLst/>
              <a:ahLst/>
              <a:cxnLst/>
              <a:rect l="0" t="0" r="r" b="b"/>
              <a:pathLst>
                <a:path w="297" h="270">
                  <a:moveTo>
                    <a:pt x="0" y="0"/>
                  </a:moveTo>
                  <a:cubicBezTo>
                    <a:pt x="73" y="119"/>
                    <a:pt x="186" y="220"/>
                    <a:pt x="297" y="27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2" name="Freeform 8"/>
            <p:cNvSpPr/>
            <p:nvPr/>
          </p:nvSpPr>
          <p:spPr bwMode="auto">
            <a:xfrm>
              <a:off x="1524000" y="2030413"/>
              <a:ext cx="6510338" cy="4813300"/>
            </a:xfrm>
            <a:custGeom>
              <a:avLst/>
              <a:gdLst/>
              <a:ahLst/>
              <a:cxnLst/>
              <a:rect l="0" t="0" r="r" b="b"/>
              <a:pathLst>
                <a:path w="1369" h="1012">
                  <a:moveTo>
                    <a:pt x="845" y="1012"/>
                  </a:moveTo>
                  <a:cubicBezTo>
                    <a:pt x="1043" y="967"/>
                    <a:pt x="1369" y="853"/>
                    <a:pt x="1263" y="588"/>
                  </a:cubicBezTo>
                  <a:cubicBezTo>
                    <a:pt x="1164" y="340"/>
                    <a:pt x="861" y="107"/>
                    <a:pt x="602" y="49"/>
                  </a:cubicBezTo>
                  <a:cubicBezTo>
                    <a:pt x="383" y="0"/>
                    <a:pt x="135" y="97"/>
                    <a:pt x="0" y="28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3" name="Freeform 9"/>
            <p:cNvSpPr/>
            <p:nvPr/>
          </p:nvSpPr>
          <p:spPr bwMode="auto">
            <a:xfrm>
              <a:off x="1528763" y="6207125"/>
              <a:ext cx="717550" cy="646113"/>
            </a:xfrm>
            <a:custGeom>
              <a:avLst/>
              <a:gdLst/>
              <a:ahLst/>
              <a:cxnLst/>
              <a:rect l="0" t="0" r="r" b="b"/>
              <a:pathLst>
                <a:path w="151" h="136">
                  <a:moveTo>
                    <a:pt x="0" y="0"/>
                  </a:moveTo>
                  <a:cubicBezTo>
                    <a:pt x="45" y="52"/>
                    <a:pt x="97" y="99"/>
                    <a:pt x="151" y="13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4" name="Freeform 10"/>
            <p:cNvSpPr/>
            <p:nvPr/>
          </p:nvSpPr>
          <p:spPr bwMode="auto">
            <a:xfrm>
              <a:off x="1524000" y="1806575"/>
              <a:ext cx="6753225" cy="5046663"/>
            </a:xfrm>
            <a:custGeom>
              <a:avLst/>
              <a:gdLst/>
              <a:ahLst/>
              <a:cxnLst/>
              <a:rect l="0" t="0" r="r" b="b"/>
              <a:pathLst>
                <a:path w="1420" h="1061">
                  <a:moveTo>
                    <a:pt x="1034" y="1061"/>
                  </a:moveTo>
                  <a:cubicBezTo>
                    <a:pt x="1148" y="1019"/>
                    <a:pt x="1283" y="957"/>
                    <a:pt x="1345" y="845"/>
                  </a:cubicBezTo>
                  <a:cubicBezTo>
                    <a:pt x="1420" y="710"/>
                    <a:pt x="1338" y="570"/>
                    <a:pt x="1249" y="466"/>
                  </a:cubicBezTo>
                  <a:cubicBezTo>
                    <a:pt x="1068" y="253"/>
                    <a:pt x="816" y="57"/>
                    <a:pt x="530" y="23"/>
                  </a:cubicBezTo>
                  <a:cubicBezTo>
                    <a:pt x="336" y="0"/>
                    <a:pt x="140" y="87"/>
                    <a:pt x="0" y="22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5" name="Freeform 11"/>
            <p:cNvSpPr/>
            <p:nvPr/>
          </p:nvSpPr>
          <p:spPr bwMode="auto">
            <a:xfrm>
              <a:off x="1524000" y="669925"/>
              <a:ext cx="8797925" cy="6183313"/>
            </a:xfrm>
            <a:custGeom>
              <a:avLst/>
              <a:gdLst/>
              <a:ahLst/>
              <a:cxnLst/>
              <a:rect l="0" t="0" r="r" b="b"/>
              <a:pathLst>
                <a:path w="1850" h="1300">
                  <a:moveTo>
                    <a:pt x="1552" y="1300"/>
                  </a:moveTo>
                  <a:cubicBezTo>
                    <a:pt x="1850" y="1019"/>
                    <a:pt x="1504" y="652"/>
                    <a:pt x="1288" y="447"/>
                  </a:cubicBezTo>
                  <a:cubicBezTo>
                    <a:pt x="1085" y="255"/>
                    <a:pt x="838" y="90"/>
                    <a:pt x="559" y="37"/>
                  </a:cubicBezTo>
                  <a:cubicBezTo>
                    <a:pt x="364" y="0"/>
                    <a:pt x="171" y="40"/>
                    <a:pt x="0" y="131"/>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6" name="Freeform 12"/>
            <p:cNvSpPr/>
            <p:nvPr/>
          </p:nvSpPr>
          <p:spPr bwMode="auto">
            <a:xfrm>
              <a:off x="1524000" y="119063"/>
              <a:ext cx="9555163" cy="6734175"/>
            </a:xfrm>
            <a:custGeom>
              <a:avLst/>
              <a:gdLst/>
              <a:ahLst/>
              <a:cxnLst/>
              <a:rect l="0" t="0" r="r" b="b"/>
              <a:pathLst>
                <a:path w="2009" h="1416">
                  <a:moveTo>
                    <a:pt x="1725" y="1416"/>
                  </a:moveTo>
                  <a:cubicBezTo>
                    <a:pt x="2009" y="1117"/>
                    <a:pt x="1728" y="785"/>
                    <a:pt x="1492" y="565"/>
                  </a:cubicBezTo>
                  <a:cubicBezTo>
                    <a:pt x="1248" y="339"/>
                    <a:pt x="961" y="143"/>
                    <a:pt x="635" y="61"/>
                  </a:cubicBezTo>
                  <a:cubicBezTo>
                    <a:pt x="392" y="0"/>
                    <a:pt x="190" y="18"/>
                    <a:pt x="0" y="10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7" name="Freeform 13"/>
            <p:cNvSpPr/>
            <p:nvPr/>
          </p:nvSpPr>
          <p:spPr bwMode="auto">
            <a:xfrm>
              <a:off x="5419725" y="4763"/>
              <a:ext cx="5216525" cy="5368925"/>
            </a:xfrm>
            <a:custGeom>
              <a:avLst/>
              <a:gdLst/>
              <a:ahLst/>
              <a:cxnLst/>
              <a:rect l="0" t="0" r="r" b="b"/>
              <a:pathLst>
                <a:path w="1097" h="1129">
                  <a:moveTo>
                    <a:pt x="1097" y="1129"/>
                  </a:moveTo>
                  <a:cubicBezTo>
                    <a:pt x="1031" y="909"/>
                    <a:pt x="843" y="701"/>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8" name="Freeform 15"/>
            <p:cNvSpPr/>
            <p:nvPr/>
          </p:nvSpPr>
          <p:spPr bwMode="auto">
            <a:xfrm>
              <a:off x="5813425" y="4763"/>
              <a:ext cx="4832350" cy="4822825"/>
            </a:xfrm>
            <a:custGeom>
              <a:avLst/>
              <a:gdLst/>
              <a:ahLst/>
              <a:cxnLst/>
              <a:rect l="0" t="0" r="r" b="b"/>
              <a:pathLst>
                <a:path w="1016" h="1014">
                  <a:moveTo>
                    <a:pt x="1016" y="1014"/>
                  </a:moveTo>
                  <a:cubicBezTo>
                    <a:pt x="934" y="849"/>
                    <a:pt x="802" y="6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9" name="Freeform 16"/>
            <p:cNvSpPr/>
            <p:nvPr/>
          </p:nvSpPr>
          <p:spPr bwMode="auto">
            <a:xfrm>
              <a:off x="6003925" y="4763"/>
              <a:ext cx="4641850" cy="4598988"/>
            </a:xfrm>
            <a:custGeom>
              <a:avLst/>
              <a:gdLst/>
              <a:ahLst/>
              <a:cxnLst/>
              <a:rect l="0" t="0" r="r" b="b"/>
              <a:pathLst>
                <a:path w="976" h="967">
                  <a:moveTo>
                    <a:pt x="976" y="967"/>
                  </a:moveTo>
                  <a:cubicBezTo>
                    <a:pt x="894" y="822"/>
                    <a:pt x="779" y="689"/>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40" name="Freeform 17"/>
            <p:cNvSpPr/>
            <p:nvPr/>
          </p:nvSpPr>
          <p:spPr bwMode="auto">
            <a:xfrm>
              <a:off x="6203950" y="0"/>
              <a:ext cx="4441825" cy="4237038"/>
            </a:xfrm>
            <a:custGeom>
              <a:avLst/>
              <a:gdLst/>
              <a:ahLst/>
              <a:cxnLst/>
              <a:rect l="0" t="0" r="r" b="b"/>
              <a:pathLst>
                <a:path w="934" h="891">
                  <a:moveTo>
                    <a:pt x="934" y="891"/>
                  </a:moveTo>
                  <a:cubicBezTo>
                    <a:pt x="863" y="783"/>
                    <a:pt x="778" y="684"/>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1" name="Freeform 18"/>
            <p:cNvSpPr/>
            <p:nvPr/>
          </p:nvSpPr>
          <p:spPr bwMode="auto">
            <a:xfrm>
              <a:off x="6456363" y="4763"/>
              <a:ext cx="4179888" cy="3986213"/>
            </a:xfrm>
            <a:custGeom>
              <a:avLst/>
              <a:gdLst/>
              <a:ahLst/>
              <a:cxnLst/>
              <a:rect l="0" t="0" r="r" b="b"/>
              <a:pathLst>
                <a:path w="879" h="838">
                  <a:moveTo>
                    <a:pt x="879" y="838"/>
                  </a:moveTo>
                  <a:cubicBezTo>
                    <a:pt x="821" y="755"/>
                    <a:pt x="756" y="679"/>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2" name="Freeform 19"/>
            <p:cNvSpPr/>
            <p:nvPr/>
          </p:nvSpPr>
          <p:spPr bwMode="auto">
            <a:xfrm>
              <a:off x="6869113" y="4763"/>
              <a:ext cx="3776663" cy="3838575"/>
            </a:xfrm>
            <a:custGeom>
              <a:avLst/>
              <a:gdLst/>
              <a:ahLst/>
              <a:cxnLst/>
              <a:rect l="0" t="0" r="r" b="b"/>
              <a:pathLst>
                <a:path w="794" h="807">
                  <a:moveTo>
                    <a:pt x="794" y="807"/>
                  </a:moveTo>
                  <a:cubicBezTo>
                    <a:pt x="745" y="739"/>
                    <a:pt x="695" y="676"/>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3" name="Freeform 20"/>
            <p:cNvSpPr/>
            <p:nvPr/>
          </p:nvSpPr>
          <p:spPr bwMode="auto">
            <a:xfrm>
              <a:off x="8758238" y="4763"/>
              <a:ext cx="1887538" cy="1355725"/>
            </a:xfrm>
            <a:custGeom>
              <a:avLst/>
              <a:gdLst/>
              <a:ahLst/>
              <a:cxnLst/>
              <a:rect l="0" t="0" r="r" b="b"/>
              <a:pathLst>
                <a:path w="397" h="285">
                  <a:moveTo>
                    <a:pt x="397" y="285"/>
                  </a:moveTo>
                  <a:cubicBezTo>
                    <a:pt x="270" y="182"/>
                    <a:pt x="138" y="8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4" name="Freeform 21"/>
            <p:cNvSpPr/>
            <p:nvPr/>
          </p:nvSpPr>
          <p:spPr bwMode="auto">
            <a:xfrm>
              <a:off x="9223375" y="9525"/>
              <a:ext cx="1422400" cy="1108075"/>
            </a:xfrm>
            <a:custGeom>
              <a:avLst/>
              <a:gdLst/>
              <a:ahLst/>
              <a:cxnLst/>
              <a:rect l="0" t="0" r="r" b="b"/>
              <a:pathLst>
                <a:path w="299" h="233">
                  <a:moveTo>
                    <a:pt x="299" y="233"/>
                  </a:moveTo>
                  <a:cubicBezTo>
                    <a:pt x="197" y="145"/>
                    <a:pt x="97" y="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5" name="Freeform 22"/>
            <p:cNvSpPr/>
            <p:nvPr/>
          </p:nvSpPr>
          <p:spPr bwMode="auto">
            <a:xfrm>
              <a:off x="10009188" y="4763"/>
              <a:ext cx="636588" cy="361950"/>
            </a:xfrm>
            <a:custGeom>
              <a:avLst/>
              <a:gdLst/>
              <a:ahLst/>
              <a:cxnLst/>
              <a:rect l="0" t="0" r="r" b="b"/>
              <a:pathLst>
                <a:path w="134" h="76">
                  <a:moveTo>
                    <a:pt x="0" y="0"/>
                  </a:moveTo>
                  <a:cubicBezTo>
                    <a:pt x="45" y="25"/>
                    <a:pt x="89" y="50"/>
                    <a:pt x="134" y="7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644463" y="1698332"/>
            <a:ext cx="4357752" cy="3470420"/>
            <a:chOff x="644463" y="1698332"/>
            <a:chExt cx="4357752" cy="3470420"/>
          </a:xfrm>
        </p:grpSpPr>
        <p:sp>
          <p:nvSpPr>
            <p:cNvPr id="77" name="Rectangle 76"/>
            <p:cNvSpPr/>
            <p:nvPr/>
          </p:nvSpPr>
          <p:spPr>
            <a:xfrm>
              <a:off x="644463" y="1698332"/>
              <a:ext cx="4357752"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644463" y="2274404"/>
              <a:ext cx="4357752"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7" name="Isosceles Triangle 9"/>
            <p:cNvSpPr/>
            <p:nvPr/>
          </p:nvSpPr>
          <p:spPr>
            <a:xfrm rot="10800000">
              <a:off x="2665346"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5654676" y="0"/>
            <a:ext cx="3489324" cy="6858000"/>
          </a:xfrm>
          <a:solidFill>
            <a:schemeClr val="bg1">
              <a:lumMod val="65000"/>
              <a:lumOff val="3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title"/>
          </p:nvPr>
        </p:nvSpPr>
        <p:spPr>
          <a:xfrm>
            <a:off x="723585" y="2336402"/>
            <a:ext cx="4197666" cy="1265539"/>
          </a:xfrm>
        </p:spPr>
        <p:txBody>
          <a:bodyPr bIns="0" anchor="b">
            <a:normAutofit/>
          </a:bodyPr>
          <a:lstStyle>
            <a:lvl1pPr>
              <a:defRPr sz="32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722314" y="3601941"/>
            <a:ext cx="4199254" cy="1214535"/>
          </a:xfrm>
        </p:spPr>
        <p:txBody>
          <a:bodyPr>
            <a:normAutofit/>
          </a:bodyPr>
          <a:lstStyle>
            <a:lvl1pPr marL="0" indent="0" algn="ctr">
              <a:buNone/>
              <a:defRPr sz="1400">
                <a:solidFill>
                  <a:srgbClr val="FFFE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40080" y="320040"/>
            <a:ext cx="2743200" cy="320040"/>
          </a:xfrm>
        </p:spPr>
        <p:txBody>
          <a:bodyPr/>
          <a:lstStyle/>
          <a:p>
            <a:fld id="{8102BAB4-8B8D-41DD-85C7-81A0CA962007}" type="datetimeFigureOut">
              <a:rPr lang="en-US" smtClean="0"/>
              <a:t>8/16/22</a:t>
            </a:fld>
            <a:endParaRPr lang="en-US"/>
          </a:p>
        </p:txBody>
      </p:sp>
      <p:sp>
        <p:nvSpPr>
          <p:cNvPr id="6" name="Footer Placeholder 5"/>
          <p:cNvSpPr>
            <a:spLocks noGrp="1"/>
          </p:cNvSpPr>
          <p:nvPr>
            <p:ph type="ftr" sz="quarter" idx="11"/>
          </p:nvPr>
        </p:nvSpPr>
        <p:spPr>
          <a:xfrm>
            <a:off x="640080" y="6227064"/>
            <a:ext cx="4358641" cy="320040"/>
          </a:xfrm>
        </p:spPr>
        <p:txBody>
          <a:bodyPr/>
          <a:lstStyle/>
          <a:p>
            <a:endParaRPr lang="en-US"/>
          </a:p>
        </p:txBody>
      </p:sp>
      <p:sp>
        <p:nvSpPr>
          <p:cNvPr id="7" name="Slide Number Placeholder 6"/>
          <p:cNvSpPr>
            <a:spLocks noGrp="1"/>
          </p:cNvSpPr>
          <p:nvPr>
            <p:ph type="sldNum" sz="quarter" idx="12"/>
          </p:nvPr>
        </p:nvSpPr>
        <p:spPr>
          <a:xfrm>
            <a:off x="4315463" y="320040"/>
            <a:ext cx="685800" cy="320040"/>
          </a:xfrm>
        </p:spPr>
        <p:txBody>
          <a:bodyPr/>
          <a:lstStyle/>
          <a:p>
            <a:fld id="{B044824F-EBE0-443F-8A8F-F64816AF04DC}" type="slidenum">
              <a:rPr lang="en-US" smtClean="0"/>
              <a:t>‹#›</a:t>
            </a:fld>
            <a:endParaRPr lang="en-US"/>
          </a:p>
        </p:txBody>
      </p:sp>
    </p:spTree>
    <p:extLst>
      <p:ext uri="{BB962C8B-B14F-4D97-AF65-F5344CB8AC3E}">
        <p14:creationId xmlns:p14="http://schemas.microsoft.com/office/powerpoint/2010/main" val="1219390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5554" y="2349925"/>
            <a:ext cx="3112047" cy="2464952"/>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415687" y="794719"/>
            <a:ext cx="4079089"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0080" y="320040"/>
            <a:ext cx="27432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8102BAB4-8B8D-41DD-85C7-81A0CA962007}" type="datetimeFigureOut">
              <a:rPr lang="en-US" smtClean="0"/>
              <a:t>8/16/22</a:t>
            </a:fld>
            <a:endParaRPr lang="en-US"/>
          </a:p>
        </p:txBody>
      </p:sp>
      <p:sp>
        <p:nvSpPr>
          <p:cNvPr id="5" name="Footer Placeholder 4"/>
          <p:cNvSpPr>
            <a:spLocks noGrp="1"/>
          </p:cNvSpPr>
          <p:nvPr>
            <p:ph type="ftr" sz="quarter" idx="3"/>
          </p:nvPr>
        </p:nvSpPr>
        <p:spPr>
          <a:xfrm>
            <a:off x="640080" y="6227064"/>
            <a:ext cx="7854696"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808976" y="320040"/>
            <a:ext cx="6858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B044824F-EBE0-443F-8A8F-F64816AF04DC}" type="slidenum">
              <a:rPr lang="en-US" smtClean="0"/>
              <a:t>‹#›</a:t>
            </a:fld>
            <a:endParaRPr lang="en-US"/>
          </a:p>
        </p:txBody>
      </p:sp>
    </p:spTree>
    <p:extLst>
      <p:ext uri="{BB962C8B-B14F-4D97-AF65-F5344CB8AC3E}">
        <p14:creationId xmlns:p14="http://schemas.microsoft.com/office/powerpoint/2010/main" val="405346352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ctr" defTabSz="685800" rtl="0" eaLnBrk="1" latinLnBrk="0" hangingPunct="1">
        <a:lnSpc>
          <a:spcPct val="85000"/>
        </a:lnSpc>
        <a:spcBef>
          <a:spcPct val="0"/>
        </a:spcBef>
        <a:buNone/>
        <a:defRPr sz="3200" b="0" i="0" kern="1200" cap="none" spc="-113">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900" kern="120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900" kern="120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Environmental Injustice: </a:t>
            </a:r>
            <a:endParaRPr lang="en-US" dirty="0"/>
          </a:p>
        </p:txBody>
      </p:sp>
      <p:sp>
        <p:nvSpPr>
          <p:cNvPr id="3" name="Subtitle 2"/>
          <p:cNvSpPr>
            <a:spLocks noGrp="1"/>
          </p:cNvSpPr>
          <p:nvPr>
            <p:ph type="subTitle" idx="1"/>
          </p:nvPr>
        </p:nvSpPr>
        <p:spPr/>
        <p:txBody>
          <a:bodyPr vert="horz" lIns="91440" tIns="0" rIns="91440" bIns="45720" rtlCol="0" anchor="t">
            <a:normAutofit/>
          </a:bodyPr>
          <a:lstStyle/>
          <a:p>
            <a:r>
              <a:rPr lang="en-US" dirty="0"/>
              <a:t>When the Grass is Actually Greener on the Other Side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FFE0-B798-487E-B566-3B0231DC1745}"/>
              </a:ext>
            </a:extLst>
          </p:cNvPr>
          <p:cNvSpPr>
            <a:spLocks noGrp="1"/>
          </p:cNvSpPr>
          <p:nvPr>
            <p:ph type="title"/>
          </p:nvPr>
        </p:nvSpPr>
        <p:spPr/>
        <p:txBody>
          <a:bodyPr/>
          <a:lstStyle/>
          <a:p>
            <a:r>
              <a:rPr lang="en-US" dirty="0">
                <a:cs typeface="Calibri Light"/>
              </a:rPr>
              <a:t>Add graphics about pollution effects</a:t>
            </a:r>
            <a:endParaRPr lang="en-US" dirty="0"/>
          </a:p>
        </p:txBody>
      </p:sp>
      <p:pic>
        <p:nvPicPr>
          <p:cNvPr id="5" name="Picture 5" descr="Text&#10;&#10;Description automatically generated">
            <a:extLst>
              <a:ext uri="{FF2B5EF4-FFF2-40B4-BE49-F238E27FC236}">
                <a16:creationId xmlns:a16="http://schemas.microsoft.com/office/drawing/2014/main" id="{D0A8E0FB-3FF1-4ACC-A74A-F238DA516308}"/>
              </a:ext>
            </a:extLst>
          </p:cNvPr>
          <p:cNvPicPr>
            <a:picLocks noGrp="1" noChangeAspect="1"/>
          </p:cNvPicPr>
          <p:nvPr>
            <p:ph sz="half" idx="1"/>
          </p:nvPr>
        </p:nvPicPr>
        <p:blipFill>
          <a:blip r:embed="rId3"/>
          <a:stretch>
            <a:fillRect/>
          </a:stretch>
        </p:blipFill>
        <p:spPr>
          <a:xfrm>
            <a:off x="283800" y="416572"/>
            <a:ext cx="8720251" cy="6225429"/>
          </a:xfrm>
        </p:spPr>
      </p:pic>
    </p:spTree>
    <p:extLst>
      <p:ext uri="{BB962C8B-B14F-4D97-AF65-F5344CB8AC3E}">
        <p14:creationId xmlns:p14="http://schemas.microsoft.com/office/powerpoint/2010/main" val="3028934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FFE0-B798-487E-B566-3B0231DC1745}"/>
              </a:ext>
            </a:extLst>
          </p:cNvPr>
          <p:cNvSpPr>
            <a:spLocks noGrp="1"/>
          </p:cNvSpPr>
          <p:nvPr>
            <p:ph type="title"/>
          </p:nvPr>
        </p:nvSpPr>
        <p:spPr/>
        <p:txBody>
          <a:bodyPr/>
          <a:lstStyle/>
          <a:p>
            <a:r>
              <a:rPr lang="en-US" dirty="0">
                <a:cs typeface="Calibri Light"/>
              </a:rPr>
              <a:t>Add graphics about pollution effects</a:t>
            </a:r>
            <a:endParaRPr lang="en-US" dirty="0"/>
          </a:p>
        </p:txBody>
      </p:sp>
      <p:pic>
        <p:nvPicPr>
          <p:cNvPr id="6" name="Picture 6">
            <a:extLst>
              <a:ext uri="{FF2B5EF4-FFF2-40B4-BE49-F238E27FC236}">
                <a16:creationId xmlns:a16="http://schemas.microsoft.com/office/drawing/2014/main" id="{C3EC9CCB-B661-48BC-AA31-C3C38755491D}"/>
              </a:ext>
            </a:extLst>
          </p:cNvPr>
          <p:cNvPicPr>
            <a:picLocks noGrp="1" noChangeAspect="1"/>
          </p:cNvPicPr>
          <p:nvPr>
            <p:ph sz="half" idx="1"/>
          </p:nvPr>
        </p:nvPicPr>
        <p:blipFill>
          <a:blip r:embed="rId3"/>
          <a:stretch>
            <a:fillRect/>
          </a:stretch>
        </p:blipFill>
        <p:spPr>
          <a:xfrm>
            <a:off x="304110" y="253839"/>
            <a:ext cx="7199541" cy="6357165"/>
          </a:xfrm>
        </p:spPr>
      </p:pic>
    </p:spTree>
    <p:extLst>
      <p:ext uri="{BB962C8B-B14F-4D97-AF65-F5344CB8AC3E}">
        <p14:creationId xmlns:p14="http://schemas.microsoft.com/office/powerpoint/2010/main" val="2158828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C29AD-B07A-4D8E-93CC-DB19BCBB87C8}"/>
              </a:ext>
            </a:extLst>
          </p:cNvPr>
          <p:cNvSpPr>
            <a:spLocks noGrp="1"/>
          </p:cNvSpPr>
          <p:nvPr>
            <p:ph type="title"/>
          </p:nvPr>
        </p:nvSpPr>
        <p:spPr/>
        <p:txBody>
          <a:bodyPr/>
          <a:lstStyle/>
          <a:p>
            <a:r>
              <a:rPr lang="en-US" dirty="0">
                <a:cs typeface="Calibri Light"/>
              </a:rPr>
              <a:t>Thoughts?</a:t>
            </a:r>
            <a:endParaRPr lang="en-US" dirty="0"/>
          </a:p>
        </p:txBody>
      </p:sp>
    </p:spTree>
    <p:extLst>
      <p:ext uri="{BB962C8B-B14F-4D97-AF65-F5344CB8AC3E}">
        <p14:creationId xmlns:p14="http://schemas.microsoft.com/office/powerpoint/2010/main" val="4525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73539-AB80-364B-9D38-4CF91EAF183A}"/>
              </a:ext>
            </a:extLst>
          </p:cNvPr>
          <p:cNvSpPr>
            <a:spLocks noGrp="1"/>
          </p:cNvSpPr>
          <p:nvPr>
            <p:ph type="title"/>
          </p:nvPr>
        </p:nvSpPr>
        <p:spPr/>
        <p:txBody>
          <a:bodyPr>
            <a:normAutofit fontScale="90000"/>
          </a:bodyPr>
          <a:lstStyle/>
          <a:p>
            <a:r>
              <a:rPr lang="en-US" b="1" dirty="0">
                <a:cs typeface="Calibri Light"/>
              </a:rPr>
              <a:t>5 Main Types</a:t>
            </a:r>
            <a:br>
              <a:rPr lang="en-US" dirty="0">
                <a:cs typeface="Calibri Light"/>
              </a:rPr>
            </a:br>
            <a:r>
              <a:rPr lang="en-US" dirty="0">
                <a:cs typeface="Calibri Light"/>
              </a:rPr>
              <a:t>- Air</a:t>
            </a:r>
            <a:br>
              <a:rPr lang="en-US" dirty="0">
                <a:cs typeface="Calibri Light"/>
              </a:rPr>
            </a:br>
            <a:r>
              <a:rPr lang="en-US" dirty="0">
                <a:cs typeface="Calibri Light"/>
              </a:rPr>
              <a:t>- Water</a:t>
            </a:r>
            <a:br>
              <a:rPr lang="en-US" dirty="0">
                <a:cs typeface="Calibri Light"/>
              </a:rPr>
            </a:br>
            <a:r>
              <a:rPr lang="en-US" dirty="0">
                <a:cs typeface="Calibri Light"/>
              </a:rPr>
              <a:t>- Soil</a:t>
            </a:r>
            <a:br>
              <a:rPr lang="en-US" dirty="0">
                <a:cs typeface="Calibri Light"/>
              </a:rPr>
            </a:br>
            <a:r>
              <a:rPr lang="en-US" dirty="0">
                <a:cs typeface="Calibri Light"/>
              </a:rPr>
              <a:t>- Light</a:t>
            </a:r>
            <a:br>
              <a:rPr lang="en-US" dirty="0">
                <a:cs typeface="Calibri Light"/>
              </a:rPr>
            </a:br>
            <a:r>
              <a:rPr lang="en-US" dirty="0">
                <a:cs typeface="Calibri Light"/>
              </a:rPr>
              <a:t>- Noise</a:t>
            </a:r>
          </a:p>
        </p:txBody>
      </p:sp>
      <p:sp>
        <p:nvSpPr>
          <p:cNvPr id="7" name="Title 1">
            <a:extLst>
              <a:ext uri="{FF2B5EF4-FFF2-40B4-BE49-F238E27FC236}">
                <a16:creationId xmlns:a16="http://schemas.microsoft.com/office/drawing/2014/main" id="{1FE193B7-FCDF-409C-8C87-757D860F3742}"/>
              </a:ext>
            </a:extLst>
          </p:cNvPr>
          <p:cNvSpPr txBox="1">
            <a:spLocks/>
          </p:cNvSpPr>
          <p:nvPr/>
        </p:nvSpPr>
        <p:spPr>
          <a:xfrm>
            <a:off x="722333" y="714387"/>
            <a:ext cx="3122163" cy="2459808"/>
          </a:xfrm>
          <a:prstGeom prst="rect">
            <a:avLst/>
          </a:prstGeom>
        </p:spPr>
        <p:txBody>
          <a:bodyPr vert="horz" lIns="91440" tIns="91440" rIns="91440" bIns="91440" rtlCol="0" anchor="ctr">
            <a:normAutofit/>
          </a:bodyPr>
          <a:lstStyle>
            <a:lvl1pPr algn="ctr" defTabSz="685800" rtl="0" eaLnBrk="1" latinLnBrk="0" hangingPunct="1">
              <a:lnSpc>
                <a:spcPct val="85000"/>
              </a:lnSpc>
              <a:spcBef>
                <a:spcPct val="0"/>
              </a:spcBef>
              <a:buNone/>
              <a:defRPr sz="3200" b="0" i="0" kern="1200" cap="none" spc="-113">
                <a:solidFill>
                  <a:srgbClr val="FFFEFF"/>
                </a:solidFill>
                <a:effectLst/>
                <a:latin typeface="+mj-lt"/>
                <a:ea typeface="+mj-ea"/>
                <a:cs typeface="+mj-cs"/>
              </a:defRPr>
            </a:lvl1pPr>
          </a:lstStyle>
          <a:p>
            <a:r>
              <a:rPr lang="en-US" dirty="0"/>
              <a:t>Types of Pollution</a:t>
            </a:r>
          </a:p>
        </p:txBody>
      </p:sp>
      <p:pic>
        <p:nvPicPr>
          <p:cNvPr id="14" name="Picture 14" descr="A picture containing plastic&#10;&#10;Description automatically generated">
            <a:extLst>
              <a:ext uri="{FF2B5EF4-FFF2-40B4-BE49-F238E27FC236}">
                <a16:creationId xmlns:a16="http://schemas.microsoft.com/office/drawing/2014/main" id="{226C9750-A825-4C7E-9F55-D195EE7BF0D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300538" y="3284785"/>
            <a:ext cx="3300412" cy="2202954"/>
          </a:xfrm>
          <a:prstGeom prst="rect">
            <a:avLst/>
          </a:prstGeom>
        </p:spPr>
      </p:pic>
      <p:sp>
        <p:nvSpPr>
          <p:cNvPr id="15" name="TextBox 14">
            <a:extLst>
              <a:ext uri="{FF2B5EF4-FFF2-40B4-BE49-F238E27FC236}">
                <a16:creationId xmlns:a16="http://schemas.microsoft.com/office/drawing/2014/main" id="{86F30498-B883-49A4-B1C5-8FAB2B659F80}"/>
              </a:ext>
            </a:extLst>
          </p:cNvPr>
          <p:cNvSpPr txBox="1"/>
          <p:nvPr/>
        </p:nvSpPr>
        <p:spPr>
          <a:xfrm>
            <a:off x="4300539" y="5272090"/>
            <a:ext cx="224313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F2F2F2"/>
                </a:solidFill>
              </a:rPr>
              <a:t>Image source: National Geographic</a:t>
            </a:r>
          </a:p>
        </p:txBody>
      </p:sp>
      <p:pic>
        <p:nvPicPr>
          <p:cNvPr id="16" name="Picture 16" descr="A picture containing outdoor, rock, rocky, nature&#10;&#10;Description automatically generated">
            <a:extLst>
              <a:ext uri="{FF2B5EF4-FFF2-40B4-BE49-F238E27FC236}">
                <a16:creationId xmlns:a16="http://schemas.microsoft.com/office/drawing/2014/main" id="{1CE12DCE-F72D-4887-ADD3-6E475824692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357938" y="128588"/>
            <a:ext cx="2743200" cy="1828800"/>
          </a:xfrm>
          <a:prstGeom prst="rect">
            <a:avLst/>
          </a:prstGeom>
        </p:spPr>
      </p:pic>
      <p:sp>
        <p:nvSpPr>
          <p:cNvPr id="17" name="TextBox 16">
            <a:extLst>
              <a:ext uri="{FF2B5EF4-FFF2-40B4-BE49-F238E27FC236}">
                <a16:creationId xmlns:a16="http://schemas.microsoft.com/office/drawing/2014/main" id="{4DC9F972-6A38-4262-B43F-9ABE0D9B75FC}"/>
              </a:ext>
            </a:extLst>
          </p:cNvPr>
          <p:cNvSpPr txBox="1"/>
          <p:nvPr/>
        </p:nvSpPr>
        <p:spPr>
          <a:xfrm>
            <a:off x="7115176" y="1728789"/>
            <a:ext cx="224313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F2F2F2"/>
                </a:solidFill>
              </a:rPr>
              <a:t>Image source: National Geographic</a:t>
            </a:r>
          </a:p>
        </p:txBody>
      </p:sp>
      <p:pic>
        <p:nvPicPr>
          <p:cNvPr id="10" name="Picture 10">
            <a:extLst>
              <a:ext uri="{FF2B5EF4-FFF2-40B4-BE49-F238E27FC236}">
                <a16:creationId xmlns:a16="http://schemas.microsoft.com/office/drawing/2014/main" id="{F7FB50D6-E0A7-41CE-86F0-774CBD31C17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286250" y="128588"/>
            <a:ext cx="2028825" cy="3043238"/>
          </a:xfrm>
          <a:prstGeom prst="rect">
            <a:avLst/>
          </a:prstGeom>
        </p:spPr>
      </p:pic>
      <p:sp>
        <p:nvSpPr>
          <p:cNvPr id="11" name="TextBox 10">
            <a:extLst>
              <a:ext uri="{FF2B5EF4-FFF2-40B4-BE49-F238E27FC236}">
                <a16:creationId xmlns:a16="http://schemas.microsoft.com/office/drawing/2014/main" id="{AF9BC0A8-E244-4B04-BA2A-E3954B4CFA3A}"/>
              </a:ext>
            </a:extLst>
          </p:cNvPr>
          <p:cNvSpPr txBox="1"/>
          <p:nvPr/>
        </p:nvSpPr>
        <p:spPr>
          <a:xfrm>
            <a:off x="4286251" y="2957514"/>
            <a:ext cx="224313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F2F2F2"/>
                </a:solidFill>
              </a:rPr>
              <a:t>Image source: National Geographic</a:t>
            </a:r>
          </a:p>
        </p:txBody>
      </p:sp>
      <p:pic>
        <p:nvPicPr>
          <p:cNvPr id="18" name="Picture 18">
            <a:extLst>
              <a:ext uri="{FF2B5EF4-FFF2-40B4-BE49-F238E27FC236}">
                <a16:creationId xmlns:a16="http://schemas.microsoft.com/office/drawing/2014/main" id="{3BC66C95-FA29-4C24-9B8A-DA14C908476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357938" y="2044350"/>
            <a:ext cx="2743200" cy="1826327"/>
          </a:xfrm>
          <a:prstGeom prst="rect">
            <a:avLst/>
          </a:prstGeom>
        </p:spPr>
      </p:pic>
      <p:sp>
        <p:nvSpPr>
          <p:cNvPr id="19" name="TextBox 18">
            <a:extLst>
              <a:ext uri="{FF2B5EF4-FFF2-40B4-BE49-F238E27FC236}">
                <a16:creationId xmlns:a16="http://schemas.microsoft.com/office/drawing/2014/main" id="{15893875-DA21-4E1F-A3C6-423047DFCF87}"/>
              </a:ext>
            </a:extLst>
          </p:cNvPr>
          <p:cNvSpPr txBox="1"/>
          <p:nvPr/>
        </p:nvSpPr>
        <p:spPr>
          <a:xfrm>
            <a:off x="7058027" y="3657603"/>
            <a:ext cx="224313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F2F2F2"/>
                </a:solidFill>
              </a:rPr>
              <a:t>Image source: National Geographic</a:t>
            </a:r>
          </a:p>
        </p:txBody>
      </p:sp>
      <p:pic>
        <p:nvPicPr>
          <p:cNvPr id="20" name="Picture 20" descr="A picture containing person, outdoor&#10;&#10;Description automatically generated">
            <a:extLst>
              <a:ext uri="{FF2B5EF4-FFF2-40B4-BE49-F238E27FC236}">
                <a16:creationId xmlns:a16="http://schemas.microsoft.com/office/drawing/2014/main" id="{F6800FC1-D894-47AA-9D3C-BE2C67B3A1BE}"/>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t="-2348"/>
          <a:stretch/>
        </p:blipFill>
        <p:spPr>
          <a:xfrm>
            <a:off x="6958013" y="3922434"/>
            <a:ext cx="2050257" cy="2489073"/>
          </a:xfrm>
          <a:prstGeom prst="rect">
            <a:avLst/>
          </a:prstGeom>
        </p:spPr>
      </p:pic>
      <p:sp>
        <p:nvSpPr>
          <p:cNvPr id="21" name="TextBox 20">
            <a:extLst>
              <a:ext uri="{FF2B5EF4-FFF2-40B4-BE49-F238E27FC236}">
                <a16:creationId xmlns:a16="http://schemas.microsoft.com/office/drawing/2014/main" id="{D9A88838-38C8-42B9-8F05-E28D211CE292}"/>
              </a:ext>
            </a:extLst>
          </p:cNvPr>
          <p:cNvSpPr txBox="1"/>
          <p:nvPr/>
        </p:nvSpPr>
        <p:spPr>
          <a:xfrm>
            <a:off x="6958014" y="3979071"/>
            <a:ext cx="224313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F2F2F2"/>
                </a:solidFill>
              </a:rPr>
              <a:t>Image source: National Geographic</a:t>
            </a:r>
          </a:p>
        </p:txBody>
      </p:sp>
    </p:spTree>
    <p:extLst>
      <p:ext uri="{BB962C8B-B14F-4D97-AF65-F5344CB8AC3E}">
        <p14:creationId xmlns:p14="http://schemas.microsoft.com/office/powerpoint/2010/main" val="2106559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D119-2A4D-7149-9CC1-EBBFAEF456E3}"/>
              </a:ext>
            </a:extLst>
          </p:cNvPr>
          <p:cNvSpPr>
            <a:spLocks noGrp="1"/>
          </p:cNvSpPr>
          <p:nvPr>
            <p:ph type="title" idx="4294967295"/>
          </p:nvPr>
        </p:nvSpPr>
        <p:spPr>
          <a:xfrm>
            <a:off x="248009" y="2679341"/>
            <a:ext cx="1686883" cy="3569688"/>
          </a:xfrm>
          <a:ln w="28575">
            <a:solidFill>
              <a:schemeClr val="tx1">
                <a:lumMod val="75000"/>
                <a:lumOff val="25000"/>
              </a:schemeClr>
            </a:solidFill>
          </a:ln>
        </p:spPr>
        <p:txBody>
          <a:bodyPr vert="horz" lIns="228600" tIns="228600" rIns="228600" bIns="228600" rtlCol="0" anchor="t">
            <a:normAutofit/>
          </a:bodyPr>
          <a:lstStyle/>
          <a:p>
            <a:r>
              <a:rPr lang="en-US" sz="1800" b="1" dirty="0">
                <a:solidFill>
                  <a:srgbClr val="BA1401"/>
                </a:solidFill>
                <a:cs typeface="Calibri Light"/>
              </a:rPr>
              <a:t> Air Pollution</a:t>
            </a:r>
            <a:br>
              <a:rPr lang="en-US" sz="1800" b="1" dirty="0">
                <a:solidFill>
                  <a:srgbClr val="BA1401"/>
                </a:solidFill>
                <a:cs typeface="Calibri Light"/>
              </a:rPr>
            </a:br>
            <a:br>
              <a:rPr lang="en-US" sz="1800" b="1" dirty="0">
                <a:solidFill>
                  <a:srgbClr val="BA1401"/>
                </a:solidFill>
                <a:cs typeface="Calibri Light"/>
              </a:rPr>
            </a:br>
            <a:endParaRPr lang="en-US" sz="1800" b="1" dirty="0">
              <a:solidFill>
                <a:srgbClr val="BA1401"/>
              </a:solidFill>
              <a:cs typeface="Calibri Light"/>
            </a:endParaRPr>
          </a:p>
        </p:txBody>
      </p:sp>
      <p:sp>
        <p:nvSpPr>
          <p:cNvPr id="5" name="Title 1">
            <a:extLst>
              <a:ext uri="{FF2B5EF4-FFF2-40B4-BE49-F238E27FC236}">
                <a16:creationId xmlns:a16="http://schemas.microsoft.com/office/drawing/2014/main" id="{3F9ABEE9-EB52-4D58-B315-A06337460A31}"/>
              </a:ext>
            </a:extLst>
          </p:cNvPr>
          <p:cNvSpPr txBox="1">
            <a:spLocks/>
          </p:cNvSpPr>
          <p:nvPr/>
        </p:nvSpPr>
        <p:spPr>
          <a:xfrm>
            <a:off x="1984434" y="2679341"/>
            <a:ext cx="1730015" cy="3569688"/>
          </a:xfrm>
          <a:prstGeom prst="rect">
            <a:avLst/>
          </a:prstGeom>
          <a:ln w="28575">
            <a:solidFill>
              <a:schemeClr val="tx1">
                <a:lumMod val="75000"/>
                <a:lumOff val="25000"/>
              </a:schemeClr>
            </a:solidFill>
          </a:ln>
        </p:spPr>
        <p:txBody>
          <a:bodyPr vert="horz" lIns="228600" tIns="228600" rIns="228600" bIns="228600" rtlCol="0" anchor="t">
            <a:normAutofit/>
          </a:bodyPr>
          <a:lstStyle>
            <a:lvl1pPr algn="ctr" defTabSz="685800" rtl="0" eaLnBrk="1" latinLnBrk="0" hangingPunct="1">
              <a:lnSpc>
                <a:spcPct val="85000"/>
              </a:lnSpc>
              <a:spcBef>
                <a:spcPct val="0"/>
              </a:spcBef>
              <a:buNone/>
              <a:defRPr sz="3200" b="0" i="0" kern="1200" cap="none" spc="-113">
                <a:solidFill>
                  <a:schemeClr val="tx1"/>
                </a:solidFill>
                <a:effectLst/>
                <a:latin typeface="+mj-lt"/>
                <a:ea typeface="+mj-ea"/>
                <a:cs typeface="+mj-cs"/>
              </a:defRPr>
            </a:lvl1pPr>
          </a:lstStyle>
          <a:p>
            <a:r>
              <a:rPr lang="en-US" sz="1800" b="1" dirty="0">
                <a:solidFill>
                  <a:srgbClr val="BA1401"/>
                </a:solidFill>
                <a:cs typeface="Calibri Light"/>
              </a:rPr>
              <a:t> Water Pollution</a:t>
            </a:r>
          </a:p>
        </p:txBody>
      </p:sp>
      <p:sp>
        <p:nvSpPr>
          <p:cNvPr id="8" name="Title 1">
            <a:extLst>
              <a:ext uri="{FF2B5EF4-FFF2-40B4-BE49-F238E27FC236}">
                <a16:creationId xmlns:a16="http://schemas.microsoft.com/office/drawing/2014/main" id="{4217BE4B-DAE8-451D-8A0E-2D1FD0C72FEA}"/>
              </a:ext>
            </a:extLst>
          </p:cNvPr>
          <p:cNvSpPr txBox="1">
            <a:spLocks/>
          </p:cNvSpPr>
          <p:nvPr/>
        </p:nvSpPr>
        <p:spPr>
          <a:xfrm>
            <a:off x="5471663" y="2679341"/>
            <a:ext cx="1686883" cy="3569688"/>
          </a:xfrm>
          <a:prstGeom prst="rect">
            <a:avLst/>
          </a:prstGeom>
          <a:ln w="28575">
            <a:solidFill>
              <a:schemeClr val="tx1">
                <a:lumMod val="75000"/>
                <a:lumOff val="25000"/>
              </a:schemeClr>
            </a:solidFill>
          </a:ln>
        </p:spPr>
        <p:txBody>
          <a:bodyPr vert="horz" lIns="228600" tIns="228600" rIns="228600" bIns="228600" rtlCol="0" anchor="t">
            <a:normAutofit/>
          </a:bodyPr>
          <a:lstStyle>
            <a:lvl1pPr algn="ctr" defTabSz="685800" rtl="0" eaLnBrk="1" latinLnBrk="0" hangingPunct="1">
              <a:lnSpc>
                <a:spcPct val="85000"/>
              </a:lnSpc>
              <a:spcBef>
                <a:spcPct val="0"/>
              </a:spcBef>
              <a:buNone/>
              <a:defRPr sz="3200" b="0" i="0" kern="1200" cap="none" spc="-113">
                <a:solidFill>
                  <a:schemeClr val="tx1"/>
                </a:solidFill>
                <a:effectLst/>
                <a:latin typeface="+mj-lt"/>
                <a:ea typeface="+mj-ea"/>
                <a:cs typeface="+mj-cs"/>
              </a:defRPr>
            </a:lvl1pPr>
          </a:lstStyle>
          <a:p>
            <a:r>
              <a:rPr lang="en-US" sz="1800" b="1" dirty="0">
                <a:solidFill>
                  <a:srgbClr val="BA1401"/>
                </a:solidFill>
                <a:cs typeface="Calibri Light"/>
              </a:rPr>
              <a:t> Light Pollution</a:t>
            </a:r>
          </a:p>
        </p:txBody>
      </p:sp>
      <p:sp>
        <p:nvSpPr>
          <p:cNvPr id="9" name="Title 1">
            <a:extLst>
              <a:ext uri="{FF2B5EF4-FFF2-40B4-BE49-F238E27FC236}">
                <a16:creationId xmlns:a16="http://schemas.microsoft.com/office/drawing/2014/main" id="{3C43E8E9-4AA6-4EEC-8BBB-B332628E58A0}"/>
              </a:ext>
            </a:extLst>
          </p:cNvPr>
          <p:cNvSpPr txBox="1">
            <a:spLocks/>
          </p:cNvSpPr>
          <p:nvPr/>
        </p:nvSpPr>
        <p:spPr>
          <a:xfrm>
            <a:off x="3749615" y="2679341"/>
            <a:ext cx="1686883" cy="3569688"/>
          </a:xfrm>
          <a:prstGeom prst="rect">
            <a:avLst/>
          </a:prstGeom>
          <a:ln w="28575">
            <a:solidFill>
              <a:schemeClr val="tx1">
                <a:lumMod val="75000"/>
                <a:lumOff val="25000"/>
              </a:schemeClr>
            </a:solidFill>
          </a:ln>
        </p:spPr>
        <p:txBody>
          <a:bodyPr vert="horz" lIns="228600" tIns="228600" rIns="228600" bIns="228600" rtlCol="0" anchor="t">
            <a:normAutofit/>
          </a:bodyPr>
          <a:lstStyle>
            <a:lvl1pPr algn="ctr" defTabSz="685800" rtl="0" eaLnBrk="1" latinLnBrk="0" hangingPunct="1">
              <a:lnSpc>
                <a:spcPct val="85000"/>
              </a:lnSpc>
              <a:spcBef>
                <a:spcPct val="0"/>
              </a:spcBef>
              <a:buNone/>
              <a:defRPr sz="3200" b="0" i="0" kern="1200" cap="none" spc="-113">
                <a:solidFill>
                  <a:schemeClr val="tx1"/>
                </a:solidFill>
                <a:effectLst/>
                <a:latin typeface="+mj-lt"/>
                <a:ea typeface="+mj-ea"/>
                <a:cs typeface="+mj-cs"/>
              </a:defRPr>
            </a:lvl1pPr>
          </a:lstStyle>
          <a:p>
            <a:r>
              <a:rPr lang="en-US" sz="1800" b="1" dirty="0">
                <a:solidFill>
                  <a:srgbClr val="BA1401"/>
                </a:solidFill>
                <a:cs typeface="Calibri Light"/>
              </a:rPr>
              <a:t> Soil Pollution</a:t>
            </a:r>
          </a:p>
        </p:txBody>
      </p:sp>
      <p:sp>
        <p:nvSpPr>
          <p:cNvPr id="10" name="Title 1">
            <a:extLst>
              <a:ext uri="{FF2B5EF4-FFF2-40B4-BE49-F238E27FC236}">
                <a16:creationId xmlns:a16="http://schemas.microsoft.com/office/drawing/2014/main" id="{80D89ADE-AC5E-49D1-8756-965A0C34B7E0}"/>
              </a:ext>
            </a:extLst>
          </p:cNvPr>
          <p:cNvSpPr txBox="1">
            <a:spLocks/>
          </p:cNvSpPr>
          <p:nvPr/>
        </p:nvSpPr>
        <p:spPr>
          <a:xfrm>
            <a:off x="7193711" y="2679341"/>
            <a:ext cx="1686883" cy="3569688"/>
          </a:xfrm>
          <a:prstGeom prst="rect">
            <a:avLst/>
          </a:prstGeom>
          <a:ln w="28575">
            <a:solidFill>
              <a:schemeClr val="tx1">
                <a:lumMod val="75000"/>
                <a:lumOff val="25000"/>
              </a:schemeClr>
            </a:solidFill>
          </a:ln>
        </p:spPr>
        <p:txBody>
          <a:bodyPr vert="horz" lIns="228600" tIns="228600" rIns="228600" bIns="228600" rtlCol="0" anchor="t">
            <a:normAutofit/>
          </a:bodyPr>
          <a:lstStyle>
            <a:lvl1pPr algn="ctr" defTabSz="685800" rtl="0" eaLnBrk="1" latinLnBrk="0" hangingPunct="1">
              <a:lnSpc>
                <a:spcPct val="85000"/>
              </a:lnSpc>
              <a:spcBef>
                <a:spcPct val="0"/>
              </a:spcBef>
              <a:buNone/>
              <a:defRPr sz="3200" b="0" i="0" kern="1200" cap="none" spc="-113">
                <a:solidFill>
                  <a:schemeClr val="tx1"/>
                </a:solidFill>
                <a:effectLst/>
                <a:latin typeface="+mj-lt"/>
                <a:ea typeface="+mj-ea"/>
                <a:cs typeface="+mj-cs"/>
              </a:defRPr>
            </a:lvl1pPr>
          </a:lstStyle>
          <a:p>
            <a:r>
              <a:rPr lang="en-US" sz="1800" b="1" dirty="0">
                <a:solidFill>
                  <a:srgbClr val="BA1401"/>
                </a:solidFill>
                <a:cs typeface="Calibri Light"/>
              </a:rPr>
              <a:t> Noise Pollution</a:t>
            </a:r>
          </a:p>
        </p:txBody>
      </p:sp>
      <p:cxnSp>
        <p:nvCxnSpPr>
          <p:cNvPr id="11" name="Straight Arrow Connector 10">
            <a:extLst>
              <a:ext uri="{FF2B5EF4-FFF2-40B4-BE49-F238E27FC236}">
                <a16:creationId xmlns:a16="http://schemas.microsoft.com/office/drawing/2014/main" id="{8462006D-ABF2-4CA1-AF65-B7B8EF19EE9B}"/>
              </a:ext>
            </a:extLst>
          </p:cNvPr>
          <p:cNvCxnSpPr/>
          <p:nvPr/>
        </p:nvCxnSpPr>
        <p:spPr>
          <a:xfrm flipH="1">
            <a:off x="1210573" y="2224177"/>
            <a:ext cx="1365850" cy="445698"/>
          </a:xfrm>
          <a:prstGeom prst="straightConnector1">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80E5678-3B5C-4C04-80D4-81ABD6621F15}"/>
              </a:ext>
            </a:extLst>
          </p:cNvPr>
          <p:cNvCxnSpPr>
            <a:cxnSpLocks/>
          </p:cNvCxnSpPr>
          <p:nvPr/>
        </p:nvCxnSpPr>
        <p:spPr>
          <a:xfrm flipH="1">
            <a:off x="2835214" y="2224177"/>
            <a:ext cx="762001" cy="445698"/>
          </a:xfrm>
          <a:prstGeom prst="straightConnector1">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AC7B42E-1B26-4022-88AB-C33E865ECFE8}"/>
              </a:ext>
            </a:extLst>
          </p:cNvPr>
          <p:cNvCxnSpPr>
            <a:cxnSpLocks/>
          </p:cNvCxnSpPr>
          <p:nvPr/>
        </p:nvCxnSpPr>
        <p:spPr>
          <a:xfrm>
            <a:off x="4589252" y="2152289"/>
            <a:ext cx="14376" cy="531962"/>
          </a:xfrm>
          <a:prstGeom prst="straightConnector1">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2E4BE54-34D2-422D-A42B-F47E28953535}"/>
              </a:ext>
            </a:extLst>
          </p:cNvPr>
          <p:cNvCxnSpPr>
            <a:cxnSpLocks/>
          </p:cNvCxnSpPr>
          <p:nvPr/>
        </p:nvCxnSpPr>
        <p:spPr>
          <a:xfrm>
            <a:off x="5638799" y="2224175"/>
            <a:ext cx="632602" cy="460075"/>
          </a:xfrm>
          <a:prstGeom prst="straightConnector1">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DBB1B9C-B8C2-41FD-9281-4A8EEBF43AD7}"/>
              </a:ext>
            </a:extLst>
          </p:cNvPr>
          <p:cNvCxnSpPr>
            <a:cxnSpLocks/>
          </p:cNvCxnSpPr>
          <p:nvPr/>
        </p:nvCxnSpPr>
        <p:spPr>
          <a:xfrm>
            <a:off x="6688346" y="2224174"/>
            <a:ext cx="1452111" cy="460075"/>
          </a:xfrm>
          <a:prstGeom prst="straightConnector1">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text, different&#10;&#10;Description automatically generated">
            <a:extLst>
              <a:ext uri="{FF2B5EF4-FFF2-40B4-BE49-F238E27FC236}">
                <a16:creationId xmlns:a16="http://schemas.microsoft.com/office/drawing/2014/main" id="{180C2FB3-F6F5-4DF6-A980-DE5D876A879E}"/>
              </a:ext>
            </a:extLst>
          </p:cNvPr>
          <p:cNvPicPr>
            <a:picLocks noChangeAspect="1"/>
          </p:cNvPicPr>
          <p:nvPr/>
        </p:nvPicPr>
        <p:blipFill>
          <a:blip r:embed="rId3"/>
          <a:stretch>
            <a:fillRect/>
          </a:stretch>
        </p:blipFill>
        <p:spPr>
          <a:xfrm>
            <a:off x="2044435" y="159372"/>
            <a:ext cx="5157401" cy="2104717"/>
          </a:xfrm>
          <a:prstGeom prst="rect">
            <a:avLst/>
          </a:prstGeom>
        </p:spPr>
      </p:pic>
      <p:sp>
        <p:nvSpPr>
          <p:cNvPr id="16" name="TextBox 15">
            <a:extLst>
              <a:ext uri="{FF2B5EF4-FFF2-40B4-BE49-F238E27FC236}">
                <a16:creationId xmlns:a16="http://schemas.microsoft.com/office/drawing/2014/main" id="{E28D3785-C64C-4B8F-A409-0E7C4002525D}"/>
              </a:ext>
            </a:extLst>
          </p:cNvPr>
          <p:cNvSpPr txBox="1"/>
          <p:nvPr/>
        </p:nvSpPr>
        <p:spPr>
          <a:xfrm>
            <a:off x="310551" y="4465608"/>
            <a:ext cx="157863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t>Leads to: </a:t>
            </a:r>
            <a:endParaRPr lang="en-US"/>
          </a:p>
          <a:p>
            <a:r>
              <a:rPr lang="en-US" sz="1200" dirty="0"/>
              <a:t>Acid rain</a:t>
            </a:r>
          </a:p>
          <a:p>
            <a:r>
              <a:rPr lang="en-US" sz="1200" dirty="0"/>
              <a:t>Greenhouse gases</a:t>
            </a:r>
          </a:p>
          <a:p>
            <a:r>
              <a:rPr lang="en-US" sz="1200" dirty="0"/>
              <a:t>Ocean acidification</a:t>
            </a:r>
          </a:p>
          <a:p>
            <a:r>
              <a:rPr lang="en-US" sz="1200" dirty="0"/>
              <a:t>Eye burn</a:t>
            </a:r>
            <a:endParaRPr lang="en-US" dirty="0"/>
          </a:p>
          <a:p>
            <a:r>
              <a:rPr lang="en-US" sz="1200" dirty="0"/>
              <a:t>Difficulty breathing</a:t>
            </a:r>
          </a:p>
          <a:p>
            <a:r>
              <a:rPr lang="en-US" sz="1200" dirty="0"/>
              <a:t>Lung cancer </a:t>
            </a:r>
          </a:p>
        </p:txBody>
      </p:sp>
      <p:sp>
        <p:nvSpPr>
          <p:cNvPr id="17" name="TextBox 16">
            <a:extLst>
              <a:ext uri="{FF2B5EF4-FFF2-40B4-BE49-F238E27FC236}">
                <a16:creationId xmlns:a16="http://schemas.microsoft.com/office/drawing/2014/main" id="{C3292984-5852-4FB7-AF3A-CB87544A2F07}"/>
              </a:ext>
            </a:extLst>
          </p:cNvPr>
          <p:cNvSpPr txBox="1"/>
          <p:nvPr/>
        </p:nvSpPr>
        <p:spPr>
          <a:xfrm>
            <a:off x="324927" y="3372928"/>
            <a:ext cx="157863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t>Examples: </a:t>
            </a:r>
          </a:p>
          <a:p>
            <a:r>
              <a:rPr lang="en-US" sz="1200" dirty="0"/>
              <a:t>Burning fossil fuels</a:t>
            </a:r>
            <a:endParaRPr lang="en-US" dirty="0"/>
          </a:p>
          <a:p>
            <a:r>
              <a:rPr lang="en-US" sz="1200" dirty="0"/>
              <a:t>Cars and Factories</a:t>
            </a:r>
          </a:p>
          <a:p>
            <a:r>
              <a:rPr lang="en-US" sz="1200" dirty="0"/>
              <a:t>Volcanic ash</a:t>
            </a:r>
            <a:endParaRPr lang="en-US" dirty="0"/>
          </a:p>
        </p:txBody>
      </p:sp>
      <p:sp>
        <p:nvSpPr>
          <p:cNvPr id="18" name="TextBox 17">
            <a:extLst>
              <a:ext uri="{FF2B5EF4-FFF2-40B4-BE49-F238E27FC236}">
                <a16:creationId xmlns:a16="http://schemas.microsoft.com/office/drawing/2014/main" id="{BCB2F51A-6853-4413-B401-C516FC09FC7B}"/>
              </a:ext>
            </a:extLst>
          </p:cNvPr>
          <p:cNvSpPr txBox="1"/>
          <p:nvPr/>
        </p:nvSpPr>
        <p:spPr>
          <a:xfrm>
            <a:off x="1949839" y="5112588"/>
            <a:ext cx="172240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t>Leads to: </a:t>
            </a:r>
            <a:endParaRPr lang="en-US"/>
          </a:p>
          <a:p>
            <a:r>
              <a:rPr lang="en-US" sz="1200" dirty="0"/>
              <a:t>Bacterial infection</a:t>
            </a:r>
          </a:p>
          <a:p>
            <a:r>
              <a:rPr lang="en-US" sz="1200" dirty="0">
                <a:ea typeface="+mn-lt"/>
                <a:cs typeface="+mn-lt"/>
              </a:rPr>
              <a:t>Affected food sources</a:t>
            </a:r>
            <a:endParaRPr lang="en-US" dirty="0">
              <a:ea typeface="+mn-lt"/>
              <a:cs typeface="+mn-lt"/>
            </a:endParaRPr>
          </a:p>
          <a:p>
            <a:r>
              <a:rPr lang="en-US" sz="1200" dirty="0"/>
              <a:t>Harmful algal blooms</a:t>
            </a:r>
          </a:p>
          <a:p>
            <a:r>
              <a:rPr lang="en-US" sz="1200" dirty="0"/>
              <a:t>Oceanic dead zones</a:t>
            </a:r>
          </a:p>
          <a:p>
            <a:endParaRPr lang="en-US" sz="1200" dirty="0"/>
          </a:p>
        </p:txBody>
      </p:sp>
      <p:sp>
        <p:nvSpPr>
          <p:cNvPr id="19" name="TextBox 18">
            <a:extLst>
              <a:ext uri="{FF2B5EF4-FFF2-40B4-BE49-F238E27FC236}">
                <a16:creationId xmlns:a16="http://schemas.microsoft.com/office/drawing/2014/main" id="{89699A1A-FC0C-4A69-929D-67E4FDCA3660}"/>
              </a:ext>
            </a:extLst>
          </p:cNvPr>
          <p:cNvSpPr txBox="1"/>
          <p:nvPr/>
        </p:nvSpPr>
        <p:spPr>
          <a:xfrm>
            <a:off x="1935459" y="3372927"/>
            <a:ext cx="182304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t>Examples: </a:t>
            </a:r>
          </a:p>
          <a:p>
            <a:r>
              <a:rPr lang="en-US" sz="1200" dirty="0"/>
              <a:t>Oil &amp; natural gas leak</a:t>
            </a:r>
          </a:p>
          <a:p>
            <a:r>
              <a:rPr lang="en-US" sz="1200" dirty="0"/>
              <a:t>Factory runoff</a:t>
            </a:r>
          </a:p>
          <a:p>
            <a:r>
              <a:rPr lang="en-US" sz="1200" dirty="0"/>
              <a:t>Acid mine drainage</a:t>
            </a:r>
            <a:br>
              <a:rPr lang="en-US" sz="1200" dirty="0"/>
            </a:br>
            <a:r>
              <a:rPr lang="en-US" sz="1200" dirty="0"/>
              <a:t>Improper waste dump</a:t>
            </a:r>
          </a:p>
          <a:p>
            <a:r>
              <a:rPr lang="en-US" sz="1200" dirty="0"/>
              <a:t>Mistreated sewage</a:t>
            </a:r>
          </a:p>
          <a:p>
            <a:r>
              <a:rPr lang="en-US" sz="1200" dirty="0"/>
              <a:t>Fertilizer runoff</a:t>
            </a:r>
          </a:p>
          <a:p>
            <a:r>
              <a:rPr lang="en-US" sz="1200" dirty="0"/>
              <a:t>Excess garbage</a:t>
            </a:r>
          </a:p>
          <a:p>
            <a:endParaRPr lang="en-US" sz="1200" dirty="0"/>
          </a:p>
          <a:p>
            <a:endParaRPr lang="en-US" sz="1200" dirty="0"/>
          </a:p>
        </p:txBody>
      </p:sp>
      <p:sp>
        <p:nvSpPr>
          <p:cNvPr id="20" name="TextBox 19">
            <a:extLst>
              <a:ext uri="{FF2B5EF4-FFF2-40B4-BE49-F238E27FC236}">
                <a16:creationId xmlns:a16="http://schemas.microsoft.com/office/drawing/2014/main" id="{FB395D00-932C-4873-83EB-B6665D5E5200}"/>
              </a:ext>
            </a:extLst>
          </p:cNvPr>
          <p:cNvSpPr txBox="1"/>
          <p:nvPr/>
        </p:nvSpPr>
        <p:spPr>
          <a:xfrm>
            <a:off x="3710747" y="3221379"/>
            <a:ext cx="173705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t>Similar to water pollution! </a:t>
            </a:r>
            <a:endParaRPr lang="en-US"/>
          </a:p>
          <a:p>
            <a:endParaRPr lang="en-US" sz="1200" b="1" dirty="0"/>
          </a:p>
          <a:p>
            <a:r>
              <a:rPr lang="en-US" sz="1200" b="1" dirty="0"/>
              <a:t>Examples: </a:t>
            </a:r>
            <a:endParaRPr lang="en-US" dirty="0"/>
          </a:p>
          <a:p>
            <a:r>
              <a:rPr lang="en-US" sz="1200" dirty="0"/>
              <a:t>Mining &amp; drilling </a:t>
            </a:r>
          </a:p>
          <a:p>
            <a:r>
              <a:rPr lang="en-US" sz="1200" dirty="0"/>
              <a:t>Pesticides &amp; fertilizer</a:t>
            </a:r>
          </a:p>
          <a:p>
            <a:r>
              <a:rPr lang="en-US" sz="1200" dirty="0"/>
              <a:t>Unmanaged waste</a:t>
            </a:r>
          </a:p>
          <a:p>
            <a:endParaRPr lang="en-US" sz="1200" dirty="0"/>
          </a:p>
          <a:p>
            <a:r>
              <a:rPr lang="en-US" sz="1200" b="1" dirty="0"/>
              <a:t>Management of these examples often leads to increased air and water pollution through decomposition and burning methods.</a:t>
            </a:r>
          </a:p>
          <a:p>
            <a:endParaRPr lang="en-US" sz="1200" dirty="0"/>
          </a:p>
          <a:p>
            <a:endParaRPr lang="en-US" sz="1200" dirty="0"/>
          </a:p>
        </p:txBody>
      </p:sp>
      <p:sp>
        <p:nvSpPr>
          <p:cNvPr id="22" name="TextBox 21">
            <a:extLst>
              <a:ext uri="{FF2B5EF4-FFF2-40B4-BE49-F238E27FC236}">
                <a16:creationId xmlns:a16="http://schemas.microsoft.com/office/drawing/2014/main" id="{B0780CF8-EA50-4620-BF93-73091D9E5F10}"/>
              </a:ext>
            </a:extLst>
          </p:cNvPr>
          <p:cNvSpPr txBox="1"/>
          <p:nvPr/>
        </p:nvSpPr>
        <p:spPr>
          <a:xfrm>
            <a:off x="5437109" y="3222907"/>
            <a:ext cx="1684892"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t>Excessive or misdirected artificial light.</a:t>
            </a:r>
          </a:p>
          <a:p>
            <a:endParaRPr lang="en-US" sz="1200" b="1" dirty="0"/>
          </a:p>
          <a:p>
            <a:r>
              <a:rPr lang="en-US" sz="1200" b="1" dirty="0"/>
              <a:t>Leads to: </a:t>
            </a:r>
          </a:p>
          <a:p>
            <a:r>
              <a:rPr lang="en-US" sz="1200" dirty="0"/>
              <a:t>Glare- Excessive brightness &amp; visual discomfort</a:t>
            </a:r>
          </a:p>
          <a:p>
            <a:endParaRPr lang="en-US" sz="1200" dirty="0"/>
          </a:p>
          <a:p>
            <a:r>
              <a:rPr lang="en-US" sz="1200" dirty="0"/>
              <a:t>Clutter- excessive groups of light sources</a:t>
            </a:r>
          </a:p>
          <a:p>
            <a:endParaRPr lang="en-US" sz="1200" dirty="0"/>
          </a:p>
          <a:p>
            <a:r>
              <a:rPr lang="en-US" sz="1200" dirty="0"/>
              <a:t>Light trespass- light extending to an area not intended</a:t>
            </a:r>
          </a:p>
          <a:p>
            <a:endParaRPr lang="en-US" sz="1200" dirty="0"/>
          </a:p>
        </p:txBody>
      </p:sp>
      <p:sp>
        <p:nvSpPr>
          <p:cNvPr id="21" name="TextBox 20">
            <a:extLst>
              <a:ext uri="{FF2B5EF4-FFF2-40B4-BE49-F238E27FC236}">
                <a16:creationId xmlns:a16="http://schemas.microsoft.com/office/drawing/2014/main" id="{57AB99F0-F4FC-4ED1-8DF4-CC6EEFA228A8}"/>
              </a:ext>
            </a:extLst>
          </p:cNvPr>
          <p:cNvSpPr txBox="1"/>
          <p:nvPr/>
        </p:nvSpPr>
        <p:spPr>
          <a:xfrm>
            <a:off x="7157541" y="3222907"/>
            <a:ext cx="168017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t>Examples: </a:t>
            </a:r>
          </a:p>
          <a:p>
            <a:r>
              <a:rPr lang="en-US" sz="1200" dirty="0"/>
              <a:t>Traffic noise</a:t>
            </a:r>
            <a:br>
              <a:rPr lang="en-US" sz="1200" dirty="0"/>
            </a:br>
            <a:r>
              <a:rPr lang="en-US" sz="1200" dirty="0"/>
              <a:t>Ships</a:t>
            </a:r>
            <a:br>
              <a:rPr lang="en-US" sz="1200" dirty="0"/>
            </a:br>
            <a:r>
              <a:rPr lang="en-US" sz="1200" dirty="0"/>
              <a:t>Sonar devices</a:t>
            </a:r>
            <a:br>
              <a:rPr lang="en-US" sz="1200" dirty="0"/>
            </a:br>
            <a:r>
              <a:rPr lang="en-US" sz="1200" dirty="0"/>
              <a:t>Oil drills</a:t>
            </a:r>
            <a:br>
              <a:rPr lang="en-US" sz="1200" dirty="0"/>
            </a:br>
            <a:r>
              <a:rPr lang="en-US" sz="1200" dirty="0"/>
              <a:t>Seismic tests</a:t>
            </a:r>
          </a:p>
          <a:p>
            <a:endParaRPr lang="en-US" sz="1200" dirty="0"/>
          </a:p>
          <a:p>
            <a:r>
              <a:rPr lang="en-US" sz="1200" b="1" dirty="0"/>
              <a:t>Leads to: </a:t>
            </a:r>
          </a:p>
          <a:p>
            <a:r>
              <a:rPr lang="en-US" sz="1200" dirty="0"/>
              <a:t>Hearing loss</a:t>
            </a:r>
            <a:br>
              <a:rPr lang="en-US" sz="1200" dirty="0"/>
            </a:br>
            <a:r>
              <a:rPr lang="en-US" sz="1200" dirty="0"/>
              <a:t>Stress</a:t>
            </a:r>
            <a:br>
              <a:rPr lang="en-US" sz="1200" dirty="0"/>
            </a:br>
            <a:r>
              <a:rPr lang="en-US" sz="1200" dirty="0"/>
              <a:t>High blood pressure</a:t>
            </a:r>
          </a:p>
          <a:p>
            <a:endParaRPr lang="en-US" sz="1200" dirty="0"/>
          </a:p>
          <a:p>
            <a:r>
              <a:rPr lang="en-US" sz="1200" dirty="0"/>
              <a:t>Harmful to oceanic life utilizing echolocation</a:t>
            </a:r>
          </a:p>
        </p:txBody>
      </p:sp>
    </p:spTree>
    <p:extLst>
      <p:ext uri="{BB962C8B-B14F-4D97-AF65-F5344CB8AC3E}">
        <p14:creationId xmlns:p14="http://schemas.microsoft.com/office/powerpoint/2010/main" val="1750918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69D3-0071-5341-B49E-697A8C1D5189}"/>
              </a:ext>
            </a:extLst>
          </p:cNvPr>
          <p:cNvSpPr>
            <a:spLocks noGrp="1"/>
          </p:cNvSpPr>
          <p:nvPr>
            <p:ph type="title"/>
          </p:nvPr>
        </p:nvSpPr>
        <p:spPr/>
        <p:txBody>
          <a:bodyPr>
            <a:noAutofit/>
          </a:bodyPr>
          <a:lstStyle/>
          <a:p>
            <a:r>
              <a:rPr lang="en-US" sz="2400" dirty="0">
                <a:ea typeface="+mj-lt"/>
                <a:cs typeface="+mj-lt"/>
              </a:rPr>
              <a:t>the accumulation over time of a substance and especially a contaminant (such as a pesticide or heavy metal) in a living organism</a:t>
            </a:r>
            <a:endParaRPr lang="en-US" sz="2400" dirty="0"/>
          </a:p>
        </p:txBody>
      </p:sp>
      <p:pic>
        <p:nvPicPr>
          <p:cNvPr id="5" name="Picture 6" descr="Graphical user interface, application&#10;&#10;Description automatically generated">
            <a:extLst>
              <a:ext uri="{FF2B5EF4-FFF2-40B4-BE49-F238E27FC236}">
                <a16:creationId xmlns:a16="http://schemas.microsoft.com/office/drawing/2014/main" id="{50B1CEB2-4DCC-43BA-A8A7-60E439E595A6}"/>
              </a:ext>
            </a:extLst>
          </p:cNvPr>
          <p:cNvPicPr>
            <a:picLocks noGrp="1" noChangeAspect="1"/>
          </p:cNvPicPr>
          <p:nvPr>
            <p:ph sz="half" idx="1"/>
          </p:nvPr>
        </p:nvPicPr>
        <p:blipFill>
          <a:blip r:embed="rId2"/>
          <a:stretch>
            <a:fillRect/>
          </a:stretch>
        </p:blipFill>
        <p:spPr>
          <a:xfrm>
            <a:off x="4092378" y="1625561"/>
            <a:ext cx="4888678" cy="3423747"/>
          </a:xfrm>
        </p:spPr>
      </p:pic>
      <p:sp>
        <p:nvSpPr>
          <p:cNvPr id="6" name="Title 1">
            <a:extLst>
              <a:ext uri="{FF2B5EF4-FFF2-40B4-BE49-F238E27FC236}">
                <a16:creationId xmlns:a16="http://schemas.microsoft.com/office/drawing/2014/main" id="{833A9E02-9EC3-44EA-8206-6ADC7399ACEE}"/>
              </a:ext>
            </a:extLst>
          </p:cNvPr>
          <p:cNvSpPr txBox="1">
            <a:spLocks/>
          </p:cNvSpPr>
          <p:nvPr/>
        </p:nvSpPr>
        <p:spPr>
          <a:xfrm>
            <a:off x="725118" y="740661"/>
            <a:ext cx="3122163" cy="2459808"/>
          </a:xfrm>
          <a:prstGeom prst="rect">
            <a:avLst/>
          </a:prstGeom>
        </p:spPr>
        <p:txBody>
          <a:bodyPr vert="horz" lIns="91440" tIns="91440" rIns="91440" bIns="91440" rtlCol="0" anchor="ctr">
            <a:normAutofit/>
          </a:bodyPr>
          <a:lstStyle>
            <a:lvl1pPr algn="ctr" defTabSz="685800" rtl="0" eaLnBrk="1" latinLnBrk="0" hangingPunct="1">
              <a:lnSpc>
                <a:spcPct val="85000"/>
              </a:lnSpc>
              <a:spcBef>
                <a:spcPct val="0"/>
              </a:spcBef>
              <a:buNone/>
              <a:defRPr sz="3200" b="0" i="0" kern="1200" cap="none" spc="-113">
                <a:solidFill>
                  <a:srgbClr val="FFFEFF"/>
                </a:solidFill>
                <a:effectLst/>
                <a:latin typeface="+mj-lt"/>
                <a:ea typeface="+mj-ea"/>
                <a:cs typeface="+mj-cs"/>
              </a:defRPr>
            </a:lvl1pPr>
          </a:lstStyle>
          <a:p>
            <a:r>
              <a:rPr lang="en-US" dirty="0"/>
              <a:t>Bioaccumulation:</a:t>
            </a:r>
          </a:p>
        </p:txBody>
      </p:sp>
      <p:sp>
        <p:nvSpPr>
          <p:cNvPr id="3" name="Rectangle 2">
            <a:extLst>
              <a:ext uri="{FF2B5EF4-FFF2-40B4-BE49-F238E27FC236}">
                <a16:creationId xmlns:a16="http://schemas.microsoft.com/office/drawing/2014/main" id="{A14B1563-F56E-4CDE-9E8C-EB1505636176}"/>
              </a:ext>
            </a:extLst>
          </p:cNvPr>
          <p:cNvSpPr/>
          <p:nvPr/>
        </p:nvSpPr>
        <p:spPr>
          <a:xfrm>
            <a:off x="4100513" y="3657600"/>
            <a:ext cx="4893468" cy="1743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47F52E-47C9-4345-8973-FE8C785B4B24}"/>
              </a:ext>
            </a:extLst>
          </p:cNvPr>
          <p:cNvSpPr txBox="1"/>
          <p:nvPr/>
        </p:nvSpPr>
        <p:spPr>
          <a:xfrm>
            <a:off x="6472238" y="4814888"/>
            <a:ext cx="3900487"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dirty="0"/>
              <a:t>Image from: Catalina Island Marine Institute</a:t>
            </a:r>
            <a:endParaRPr lang="en-US" sz="1200" dirty="0"/>
          </a:p>
        </p:txBody>
      </p:sp>
    </p:spTree>
    <p:extLst>
      <p:ext uri="{BB962C8B-B14F-4D97-AF65-F5344CB8AC3E}">
        <p14:creationId xmlns:p14="http://schemas.microsoft.com/office/powerpoint/2010/main" val="380052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69D3-0071-5341-B49E-697A8C1D5189}"/>
              </a:ext>
            </a:extLst>
          </p:cNvPr>
          <p:cNvSpPr>
            <a:spLocks noGrp="1"/>
          </p:cNvSpPr>
          <p:nvPr>
            <p:ph type="title"/>
          </p:nvPr>
        </p:nvSpPr>
        <p:spPr/>
        <p:txBody>
          <a:bodyPr>
            <a:noAutofit/>
          </a:bodyPr>
          <a:lstStyle/>
          <a:p>
            <a:r>
              <a:rPr lang="en-US" sz="2400" dirty="0">
                <a:cs typeface="Calibri Light"/>
              </a:rPr>
              <a:t>the concentration of toxins in an organism as a result of its ingestion of other organisms where toxins are more widely dispersed</a:t>
            </a:r>
          </a:p>
        </p:txBody>
      </p:sp>
      <p:pic>
        <p:nvPicPr>
          <p:cNvPr id="5" name="Picture 6" descr="Graphical user interface, application&#10;&#10;Description automatically generated">
            <a:extLst>
              <a:ext uri="{FF2B5EF4-FFF2-40B4-BE49-F238E27FC236}">
                <a16:creationId xmlns:a16="http://schemas.microsoft.com/office/drawing/2014/main" id="{50B1CEB2-4DCC-43BA-A8A7-60E439E595A6}"/>
              </a:ext>
            </a:extLst>
          </p:cNvPr>
          <p:cNvPicPr>
            <a:picLocks noGrp="1" noChangeAspect="1"/>
          </p:cNvPicPr>
          <p:nvPr>
            <p:ph sz="half" idx="1"/>
          </p:nvPr>
        </p:nvPicPr>
        <p:blipFill>
          <a:blip r:embed="rId2"/>
          <a:stretch>
            <a:fillRect/>
          </a:stretch>
        </p:blipFill>
        <p:spPr>
          <a:xfrm>
            <a:off x="4092378" y="1625561"/>
            <a:ext cx="4888678" cy="3423747"/>
          </a:xfrm>
        </p:spPr>
      </p:pic>
      <p:sp>
        <p:nvSpPr>
          <p:cNvPr id="6" name="Title 1">
            <a:extLst>
              <a:ext uri="{FF2B5EF4-FFF2-40B4-BE49-F238E27FC236}">
                <a16:creationId xmlns:a16="http://schemas.microsoft.com/office/drawing/2014/main" id="{833A9E02-9EC3-44EA-8206-6ADC7399ACEE}"/>
              </a:ext>
            </a:extLst>
          </p:cNvPr>
          <p:cNvSpPr txBox="1">
            <a:spLocks/>
          </p:cNvSpPr>
          <p:nvPr/>
        </p:nvSpPr>
        <p:spPr>
          <a:xfrm>
            <a:off x="725118" y="740661"/>
            <a:ext cx="3122163" cy="2459808"/>
          </a:xfrm>
          <a:prstGeom prst="rect">
            <a:avLst/>
          </a:prstGeom>
        </p:spPr>
        <p:txBody>
          <a:bodyPr vert="horz" lIns="91440" tIns="91440" rIns="91440" bIns="91440" rtlCol="0" anchor="ctr">
            <a:normAutofit/>
          </a:bodyPr>
          <a:lstStyle>
            <a:lvl1pPr algn="ctr" defTabSz="685800" rtl="0" eaLnBrk="1" latinLnBrk="0" hangingPunct="1">
              <a:lnSpc>
                <a:spcPct val="85000"/>
              </a:lnSpc>
              <a:spcBef>
                <a:spcPct val="0"/>
              </a:spcBef>
              <a:buNone/>
              <a:defRPr sz="3200" b="0" i="0" kern="1200" cap="none" spc="-113">
                <a:solidFill>
                  <a:srgbClr val="FFFEFF"/>
                </a:solidFill>
                <a:effectLst/>
                <a:latin typeface="+mj-lt"/>
                <a:ea typeface="+mj-ea"/>
                <a:cs typeface="+mj-cs"/>
              </a:defRPr>
            </a:lvl1pPr>
          </a:lstStyle>
          <a:p>
            <a:r>
              <a:rPr lang="en-US" dirty="0"/>
              <a:t>Biomagnification:</a:t>
            </a:r>
          </a:p>
        </p:txBody>
      </p:sp>
      <p:sp>
        <p:nvSpPr>
          <p:cNvPr id="8" name="TextBox 7">
            <a:extLst>
              <a:ext uri="{FF2B5EF4-FFF2-40B4-BE49-F238E27FC236}">
                <a16:creationId xmlns:a16="http://schemas.microsoft.com/office/drawing/2014/main" id="{689A4591-CBA1-4F00-ADD9-FAEF1003744A}"/>
              </a:ext>
            </a:extLst>
          </p:cNvPr>
          <p:cNvSpPr txBox="1"/>
          <p:nvPr/>
        </p:nvSpPr>
        <p:spPr>
          <a:xfrm>
            <a:off x="6643688" y="5029201"/>
            <a:ext cx="3900487"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dirty="0"/>
              <a:t>Image from: Catalina Island Marine Institute</a:t>
            </a:r>
            <a:endParaRPr lang="en-US" sz="1200" dirty="0"/>
          </a:p>
        </p:txBody>
      </p:sp>
    </p:spTree>
    <p:extLst>
      <p:ext uri="{BB962C8B-B14F-4D97-AF65-F5344CB8AC3E}">
        <p14:creationId xmlns:p14="http://schemas.microsoft.com/office/powerpoint/2010/main" val="2604517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FD3103-7F12-3C45-A105-04C4B9AEF450}"/>
              </a:ext>
            </a:extLst>
          </p:cNvPr>
          <p:cNvSpPr>
            <a:spLocks noGrp="1"/>
          </p:cNvSpPr>
          <p:nvPr>
            <p:ph type="title"/>
          </p:nvPr>
        </p:nvSpPr>
        <p:spPr>
          <a:xfrm>
            <a:off x="2492516" y="2389774"/>
            <a:ext cx="4162952" cy="2310859"/>
          </a:xfrm>
        </p:spPr>
        <p:txBody>
          <a:bodyPr>
            <a:normAutofit fontScale="90000"/>
          </a:bodyPr>
          <a:lstStyle/>
          <a:p>
            <a:r>
              <a:rPr lang="en-US" dirty="0"/>
              <a:t>Now investigate how the effect may vary across  variable </a:t>
            </a:r>
            <a:br>
              <a:rPr lang="en-US" dirty="0">
                <a:cs typeface="Calibri Light"/>
              </a:rPr>
            </a:br>
            <a:r>
              <a:rPr lang="en-US" dirty="0"/>
              <a:t>(e.g. socioeconomic status and race)?</a:t>
            </a:r>
          </a:p>
        </p:txBody>
      </p:sp>
      <p:sp>
        <p:nvSpPr>
          <p:cNvPr id="2" name="TextBox 1">
            <a:extLst>
              <a:ext uri="{FF2B5EF4-FFF2-40B4-BE49-F238E27FC236}">
                <a16:creationId xmlns:a16="http://schemas.microsoft.com/office/drawing/2014/main" id="{6E529514-B485-42F4-852D-70F623E58EEA}"/>
              </a:ext>
            </a:extLst>
          </p:cNvPr>
          <p:cNvSpPr txBox="1"/>
          <p:nvPr/>
        </p:nvSpPr>
        <p:spPr>
          <a:xfrm>
            <a:off x="3307348" y="1248611"/>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FFFEFF"/>
                </a:solidFill>
                <a:latin typeface="Calibri Light"/>
              </a:rPr>
              <a:t>Today’s Activity: </a:t>
            </a:r>
            <a:endParaRPr lang="en-US" sz="2800" b="1"/>
          </a:p>
        </p:txBody>
      </p:sp>
    </p:spTree>
    <p:extLst>
      <p:ext uri="{BB962C8B-B14F-4D97-AF65-F5344CB8AC3E}">
        <p14:creationId xmlns:p14="http://schemas.microsoft.com/office/powerpoint/2010/main" val="578103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B88A3-3398-440A-9E2A-CAABF0448C3C}"/>
              </a:ext>
            </a:extLst>
          </p:cNvPr>
          <p:cNvSpPr>
            <a:spLocks noGrp="1"/>
          </p:cNvSpPr>
          <p:nvPr>
            <p:ph type="title"/>
          </p:nvPr>
        </p:nvSpPr>
        <p:spPr/>
        <p:txBody>
          <a:bodyPr/>
          <a:lstStyle/>
          <a:p>
            <a:r>
              <a:rPr lang="en-US" dirty="0">
                <a:cs typeface="Calibri Light"/>
              </a:rPr>
              <a:t>25 minutes: Complete your student handout</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Object 3">
                <a:extLst>
                  <a:ext uri="{FF2B5EF4-FFF2-40B4-BE49-F238E27FC236}">
                    <a16:creationId xmlns:a16="http://schemas.microsoft.com/office/drawing/2014/main" id="{8DEC6D21-0176-48C0-BF86-A9AA9D3E8433}"/>
                  </a:ext>
                </a:extLst>
              </p:cNvPr>
              <p:cNvGraphicFramePr/>
              <p:nvPr>
                <p:extLst>
                  <p:ext uri="{D42A27DB-BD31-4B8C-83A1-F6EECF244321}">
                    <p14:modId xmlns:p14="http://schemas.microsoft.com/office/powerpoint/2010/main" val="3358963069"/>
                  </p:ext>
                </p:extLst>
              </p:nvPr>
            </p:nvGraphicFramePr>
            <p:xfrm>
              <a:off x="4709711" y="693145"/>
              <a:ext cx="4590361" cy="275421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Object 3">
                <a:extLst>
                  <a:ext uri="{FF2B5EF4-FFF2-40B4-BE49-F238E27FC236}">
                    <a16:creationId xmlns:a16="http://schemas.microsoft.com/office/drawing/2014/main" id="{8DEC6D21-0176-48C0-BF86-A9AA9D3E8433}"/>
                  </a:ext>
                </a:extLst>
              </p:cNvPr>
              <p:cNvPicPr>
                <a:picLocks noGrp="1" noRot="1" noChangeAspect="1" noMove="1" noResize="1" noEditPoints="1" noAdjustHandles="1" noChangeArrowheads="1" noChangeShapeType="1"/>
              </p:cNvPicPr>
              <p:nvPr/>
            </p:nvPicPr>
            <p:blipFill>
              <a:blip r:embed="rId3">
                <a:clrChange>
                  <a:clrFrom>
                    <a:prstClr val="black"/>
                  </a:clrFrom>
                  <a:clrTo>
                    <a:prstClr val="black">
                      <a:alpha val="0"/>
                    </a:prstClr>
                  </a:clrTo>
                </a:clrChange>
              </a:blip>
              <a:stretch>
                <a:fillRect/>
              </a:stretch>
            </p:blipFill>
            <p:spPr>
              <a:xfrm>
                <a:off x="4709711" y="693145"/>
                <a:ext cx="4590361" cy="2754216"/>
              </a:xfrm>
              <a:prstGeom prst="rect">
                <a:avLst/>
              </a:prstGeom>
            </p:spPr>
          </p:pic>
        </mc:Fallback>
      </mc:AlternateContent>
    </p:spTree>
    <p:extLst>
      <p:ext uri="{BB962C8B-B14F-4D97-AF65-F5344CB8AC3E}">
        <p14:creationId xmlns:p14="http://schemas.microsoft.com/office/powerpoint/2010/main" val="4177959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a:extLst>
              <a:ext uri="{FF2B5EF4-FFF2-40B4-BE49-F238E27FC236}">
                <a16:creationId xmlns:a16="http://schemas.microsoft.com/office/drawing/2014/main" id="{05B1F730-B896-46F0-A0D0-0BC7DF4BD168}"/>
              </a:ext>
            </a:extLst>
          </p:cNvPr>
          <p:cNvPicPr>
            <a:picLocks noChangeAspect="1"/>
          </p:cNvPicPr>
          <p:nvPr/>
        </p:nvPicPr>
        <p:blipFill>
          <a:blip r:embed="rId3"/>
          <a:stretch>
            <a:fillRect/>
          </a:stretch>
        </p:blipFill>
        <p:spPr>
          <a:xfrm>
            <a:off x="4121461" y="1193249"/>
            <a:ext cx="2295526" cy="2100263"/>
          </a:xfrm>
          <a:prstGeom prst="rect">
            <a:avLst/>
          </a:prstGeom>
        </p:spPr>
      </p:pic>
      <p:sp>
        <p:nvSpPr>
          <p:cNvPr id="2" name="Title 1">
            <a:extLst>
              <a:ext uri="{FF2B5EF4-FFF2-40B4-BE49-F238E27FC236}">
                <a16:creationId xmlns:a16="http://schemas.microsoft.com/office/drawing/2014/main" id="{6752564F-EEF1-4D7E-9D80-02271803C5B1}"/>
              </a:ext>
            </a:extLst>
          </p:cNvPr>
          <p:cNvSpPr>
            <a:spLocks noGrp="1"/>
          </p:cNvSpPr>
          <p:nvPr>
            <p:ph type="title"/>
          </p:nvPr>
        </p:nvSpPr>
        <p:spPr/>
        <p:txBody>
          <a:bodyPr/>
          <a:lstStyle/>
          <a:p>
            <a:r>
              <a:rPr lang="en-US" dirty="0">
                <a:ea typeface="+mj-lt"/>
                <a:cs typeface="+mj-lt"/>
              </a:rPr>
              <a:t>Flint Water Crisis</a:t>
            </a:r>
            <a:endParaRPr lang="en-US" dirty="0"/>
          </a:p>
        </p:txBody>
      </p:sp>
      <p:sp>
        <p:nvSpPr>
          <p:cNvPr id="4" name="Content Placeholder 3">
            <a:extLst>
              <a:ext uri="{FF2B5EF4-FFF2-40B4-BE49-F238E27FC236}">
                <a16:creationId xmlns:a16="http://schemas.microsoft.com/office/drawing/2014/main" id="{44C0467A-B04A-4875-A3DF-AD9A241ECAF5}"/>
              </a:ext>
            </a:extLst>
          </p:cNvPr>
          <p:cNvSpPr>
            <a:spLocks noGrp="1"/>
          </p:cNvSpPr>
          <p:nvPr>
            <p:ph sz="half" idx="2"/>
          </p:nvPr>
        </p:nvSpPr>
        <p:spPr>
          <a:xfrm>
            <a:off x="920572" y="5510284"/>
            <a:ext cx="7166216" cy="2470646"/>
          </a:xfrm>
        </p:spPr>
        <p:txBody>
          <a:bodyPr vert="horz" lIns="91440" tIns="45720" rIns="91440" bIns="45720" rtlCol="0" anchor="t">
            <a:normAutofit/>
          </a:bodyPr>
          <a:lstStyle/>
          <a:p>
            <a:pPr marL="0" indent="0">
              <a:buNone/>
            </a:pPr>
            <a:r>
              <a:rPr lang="en-US" b="1" dirty="0">
                <a:ea typeface="+mn-lt"/>
                <a:cs typeface="+mn-lt"/>
              </a:rPr>
              <a:t>The Flint water crisis is one of the most apparent and extreme examples.....</a:t>
            </a:r>
            <a:endParaRPr lang="en-US" dirty="0"/>
          </a:p>
          <a:p>
            <a:pPr marL="0" indent="0">
              <a:buNone/>
            </a:pPr>
            <a:r>
              <a:rPr lang="en-US" dirty="0"/>
              <a:t>2016: Criminal investigation led to 15 people being arrested for causing or contributing to the crisis</a:t>
            </a:r>
            <a:endParaRPr lang="en-US"/>
          </a:p>
        </p:txBody>
      </p:sp>
      <p:sp>
        <p:nvSpPr>
          <p:cNvPr id="7" name="TextBox 6">
            <a:extLst>
              <a:ext uri="{FF2B5EF4-FFF2-40B4-BE49-F238E27FC236}">
                <a16:creationId xmlns:a16="http://schemas.microsoft.com/office/drawing/2014/main" id="{E89B34AB-93AD-4AF0-86BE-159998E9FC9E}"/>
              </a:ext>
            </a:extLst>
          </p:cNvPr>
          <p:cNvSpPr txBox="1"/>
          <p:nvPr/>
        </p:nvSpPr>
        <p:spPr>
          <a:xfrm>
            <a:off x="5929313" y="2931194"/>
            <a:ext cx="274319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rgbClr val="FFFFFF"/>
                </a:solidFill>
              </a:rPr>
              <a:t>Image from: CNN</a:t>
            </a:r>
          </a:p>
        </p:txBody>
      </p:sp>
      <p:pic>
        <p:nvPicPr>
          <p:cNvPr id="5" name="Picture 5">
            <a:extLst>
              <a:ext uri="{FF2B5EF4-FFF2-40B4-BE49-F238E27FC236}">
                <a16:creationId xmlns:a16="http://schemas.microsoft.com/office/drawing/2014/main" id="{6EE0DBA0-8288-42BF-ABE0-0D34CDEAB4EE}"/>
              </a:ext>
            </a:extLst>
          </p:cNvPr>
          <p:cNvPicPr>
            <a:picLocks noGrp="1" noChangeAspect="1"/>
          </p:cNvPicPr>
          <p:nvPr>
            <p:ph sz="half" idx="1"/>
          </p:nvPr>
        </p:nvPicPr>
        <p:blipFill>
          <a:blip r:embed="rId4" cstate="hqprint">
            <a:extLst>
              <a:ext uri="{28A0092B-C50C-407E-A947-70E740481C1C}">
                <a14:useLocalDpi xmlns:a14="http://schemas.microsoft.com/office/drawing/2010/main"/>
              </a:ext>
            </a:extLst>
          </a:blip>
          <a:stretch>
            <a:fillRect/>
          </a:stretch>
        </p:blipFill>
        <p:spPr>
          <a:xfrm>
            <a:off x="5002997" y="3050551"/>
            <a:ext cx="2750486" cy="2052149"/>
          </a:xfrm>
        </p:spPr>
      </p:pic>
      <p:sp>
        <p:nvSpPr>
          <p:cNvPr id="11" name="Rectangle 10">
            <a:extLst>
              <a:ext uri="{FF2B5EF4-FFF2-40B4-BE49-F238E27FC236}">
                <a16:creationId xmlns:a16="http://schemas.microsoft.com/office/drawing/2014/main" id="{73D49361-F99B-4510-8D36-C874E04D9966}"/>
              </a:ext>
            </a:extLst>
          </p:cNvPr>
          <p:cNvSpPr/>
          <p:nvPr/>
        </p:nvSpPr>
        <p:spPr>
          <a:xfrm>
            <a:off x="1320594" y="193873"/>
            <a:ext cx="2010598" cy="1384995"/>
          </a:xfrm>
          <a:prstGeom prst="rect">
            <a:avLst/>
          </a:prstGeom>
          <a:solidFill>
            <a:schemeClr val="tx2">
              <a:lumMod val="60000"/>
              <a:lumOff val="40000"/>
            </a:schemeClr>
          </a:solid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a:solidFill>
                  <a:srgbClr val="000000"/>
                </a:solidFill>
                <a:latin typeface="Times New Roman" panose="02020603050405020304" pitchFamily="18" charset="0"/>
                <a:ea typeface="Times New Roman" panose="02020603050405020304" pitchFamily="18" charset="0"/>
              </a:rPr>
              <a:t>Nobody: Casualties of America's War on the Vulnerable, from Ferguson to Flint and Beyond</a:t>
            </a:r>
            <a:endParaRPr lang="en-US" sz="2400">
              <a:latin typeface="Times New Roman" panose="02020603050405020304" pitchFamily="18" charset="0"/>
              <a:ea typeface="Times New Roman" panose="02020603050405020304" pitchFamily="18" charset="0"/>
            </a:endParaRPr>
          </a:p>
          <a:p>
            <a:r>
              <a:rPr lang="en-US" sz="1400">
                <a:solidFill>
                  <a:srgbClr val="000000"/>
                </a:solidFill>
                <a:latin typeface="Times New Roman" panose="02020603050405020304" pitchFamily="18" charset="0"/>
                <a:ea typeface="Times New Roman" panose="02020603050405020304" pitchFamily="18" charset="0"/>
              </a:rPr>
              <a:t>Marc </a:t>
            </a:r>
            <a:r>
              <a:rPr lang="en-US" sz="1400" err="1">
                <a:solidFill>
                  <a:srgbClr val="000000"/>
                </a:solidFill>
                <a:latin typeface="Times New Roman" panose="02020603050405020304" pitchFamily="18" charset="0"/>
                <a:ea typeface="Times New Roman" panose="02020603050405020304" pitchFamily="18" charset="0"/>
              </a:rPr>
              <a:t>Lammont</a:t>
            </a:r>
            <a:r>
              <a:rPr lang="en-US" sz="1400">
                <a:solidFill>
                  <a:srgbClr val="000000"/>
                </a:solidFill>
                <a:latin typeface="Times New Roman" panose="02020603050405020304" pitchFamily="18" charset="0"/>
                <a:ea typeface="Times New Roman" panose="02020603050405020304" pitchFamily="18" charset="0"/>
              </a:rPr>
              <a:t> Hill</a:t>
            </a:r>
            <a:endParaRPr lang="en-US" sz="2400">
              <a:effectLst/>
              <a:latin typeface="Times New Roman" panose="02020603050405020304" pitchFamily="18" charset="0"/>
              <a:ea typeface="Times New Roman" panose="02020603050405020304" pitchFamily="18" charset="0"/>
            </a:endParaRPr>
          </a:p>
        </p:txBody>
      </p:sp>
      <p:pic>
        <p:nvPicPr>
          <p:cNvPr id="9" name="Picture 9" descr="A group of people holding signs&#10;&#10;Description automatically generated">
            <a:extLst>
              <a:ext uri="{FF2B5EF4-FFF2-40B4-BE49-F238E27FC236}">
                <a16:creationId xmlns:a16="http://schemas.microsoft.com/office/drawing/2014/main" id="{5DE18B41-9342-4C31-90AF-AE628C21A762}"/>
              </a:ext>
            </a:extLst>
          </p:cNvPr>
          <p:cNvPicPr>
            <a:picLocks noChangeAspect="1"/>
          </p:cNvPicPr>
          <p:nvPr/>
        </p:nvPicPr>
        <p:blipFill>
          <a:blip r:embed="rId5"/>
          <a:stretch>
            <a:fillRect/>
          </a:stretch>
        </p:blipFill>
        <p:spPr>
          <a:xfrm>
            <a:off x="6520429" y="1038750"/>
            <a:ext cx="2557463" cy="2543176"/>
          </a:xfrm>
          <a:prstGeom prst="rect">
            <a:avLst/>
          </a:prstGeom>
        </p:spPr>
      </p:pic>
    </p:spTree>
    <p:extLst>
      <p:ext uri="{BB962C8B-B14F-4D97-AF65-F5344CB8AC3E}">
        <p14:creationId xmlns:p14="http://schemas.microsoft.com/office/powerpoint/2010/main" val="2046084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A0082-F0BE-4C3A-958A-59088365049E}"/>
              </a:ext>
            </a:extLst>
          </p:cNvPr>
          <p:cNvSpPr>
            <a:spLocks noGrp="1"/>
          </p:cNvSpPr>
          <p:nvPr>
            <p:ph type="title"/>
          </p:nvPr>
        </p:nvSpPr>
        <p:spPr/>
        <p:txBody>
          <a:bodyPr/>
          <a:lstStyle/>
          <a:p>
            <a:r>
              <a:rPr lang="en-US" dirty="0">
                <a:ea typeface="+mj-lt"/>
                <a:cs typeface="+mj-lt"/>
              </a:rPr>
              <a:t>Cancer Alley: LA</a:t>
            </a:r>
            <a:br>
              <a:rPr lang="en-US" dirty="0">
                <a:ea typeface="+mj-lt"/>
                <a:cs typeface="+mj-lt"/>
              </a:rPr>
            </a:br>
            <a:r>
              <a:rPr lang="en-US" dirty="0">
                <a:cs typeface="Calibri Light"/>
              </a:rPr>
              <a:t>Cheraw, SC</a:t>
            </a:r>
            <a:br>
              <a:rPr lang="en-US" dirty="0">
                <a:cs typeface="Calibri Light"/>
              </a:rPr>
            </a:br>
            <a:r>
              <a:rPr lang="en-US" dirty="0">
                <a:cs typeface="Calibri Light"/>
              </a:rPr>
              <a:t>Uniontown, AL</a:t>
            </a:r>
          </a:p>
        </p:txBody>
      </p:sp>
      <p:sp>
        <p:nvSpPr>
          <p:cNvPr id="3" name="Content Placeholder 2">
            <a:extLst>
              <a:ext uri="{FF2B5EF4-FFF2-40B4-BE49-F238E27FC236}">
                <a16:creationId xmlns:a16="http://schemas.microsoft.com/office/drawing/2014/main" id="{A9DE4532-9BD2-4C12-BB4A-3AB585807A9F}"/>
              </a:ext>
            </a:extLst>
          </p:cNvPr>
          <p:cNvSpPr>
            <a:spLocks noGrp="1"/>
          </p:cNvSpPr>
          <p:nvPr>
            <p:ph sz="half" idx="1"/>
          </p:nvPr>
        </p:nvSpPr>
        <p:spPr>
          <a:xfrm>
            <a:off x="4018846" y="4608863"/>
            <a:ext cx="4691023" cy="2459342"/>
          </a:xfrm>
        </p:spPr>
        <p:txBody>
          <a:bodyPr vert="horz" lIns="91440" tIns="45720" rIns="91440" bIns="45720" rtlCol="0" anchor="t">
            <a:normAutofit/>
          </a:bodyPr>
          <a:lstStyle/>
          <a:p>
            <a:r>
              <a:rPr lang="en-US" dirty="0">
                <a:ea typeface="+mn-lt"/>
                <a:cs typeface="+mn-lt"/>
              </a:rPr>
              <a:t>An estimated 70% of contaminated waste sites are located in low- income neighborhoods, and an upwards of 2 million Americans live within a mile of sites that are vulnerable to flooding — the majority of which are in Black and brown communities.</a:t>
            </a:r>
            <a:endParaRPr lang="en-US" b="1" dirty="0">
              <a:ea typeface="+mn-lt"/>
              <a:cs typeface="+mn-lt"/>
            </a:endParaRPr>
          </a:p>
          <a:p>
            <a:endParaRPr lang="en-US" dirty="0"/>
          </a:p>
        </p:txBody>
      </p:sp>
      <p:pic>
        <p:nvPicPr>
          <p:cNvPr id="5" name="Picture 4" descr="Cancer Alley">
            <a:extLst>
              <a:ext uri="{FF2B5EF4-FFF2-40B4-BE49-F238E27FC236}">
                <a16:creationId xmlns:a16="http://schemas.microsoft.com/office/drawing/2014/main" id="{785855AD-44C6-4542-BD32-88A8B3B66D6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59345" y="218530"/>
            <a:ext cx="3494058" cy="23280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2">
            <a:extLst>
              <a:ext uri="{FF2B5EF4-FFF2-40B4-BE49-F238E27FC236}">
                <a16:creationId xmlns:a16="http://schemas.microsoft.com/office/drawing/2014/main" id="{37E85DAA-E431-4B5A-9A7F-C36DAA76AAD1}"/>
              </a:ext>
            </a:extLst>
          </p:cNvPr>
          <p:cNvSpPr txBox="1"/>
          <p:nvPr/>
        </p:nvSpPr>
        <p:spPr>
          <a:xfrm>
            <a:off x="6784451" y="261186"/>
            <a:ext cx="208770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FFFFFF"/>
                </a:solidFill>
              </a:rPr>
              <a:t>Cancer Alley, LA</a:t>
            </a:r>
          </a:p>
        </p:txBody>
      </p:sp>
      <p:pic>
        <p:nvPicPr>
          <p:cNvPr id="7" name="Picture 6" descr="Hurricane Florence">
            <a:extLst>
              <a:ext uri="{FF2B5EF4-FFF2-40B4-BE49-F238E27FC236}">
                <a16:creationId xmlns:a16="http://schemas.microsoft.com/office/drawing/2014/main" id="{BA0CCAF2-1F8A-409A-A199-D2F456210311}"/>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028535" y="1862754"/>
            <a:ext cx="3218080" cy="21437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4">
            <a:extLst>
              <a:ext uri="{FF2B5EF4-FFF2-40B4-BE49-F238E27FC236}">
                <a16:creationId xmlns:a16="http://schemas.microsoft.com/office/drawing/2014/main" id="{99DD34CA-E3AE-44D0-97B1-BA1D657374AF}"/>
              </a:ext>
            </a:extLst>
          </p:cNvPr>
          <p:cNvSpPr txBox="1"/>
          <p:nvPr/>
        </p:nvSpPr>
        <p:spPr>
          <a:xfrm>
            <a:off x="4318513" y="1861851"/>
            <a:ext cx="1366322" cy="6618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FFFFFF"/>
                </a:solidFill>
              </a:rPr>
              <a:t>Cheraw, SC</a:t>
            </a:r>
          </a:p>
        </p:txBody>
      </p:sp>
      <p:pic>
        <p:nvPicPr>
          <p:cNvPr id="9" name="Picture 8" descr="Uniontown Alabama">
            <a:extLst>
              <a:ext uri="{FF2B5EF4-FFF2-40B4-BE49-F238E27FC236}">
                <a16:creationId xmlns:a16="http://schemas.microsoft.com/office/drawing/2014/main" id="{FD59B452-119F-4D70-8E25-35E7E2ADEE9B}"/>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6333176" y="2721241"/>
            <a:ext cx="2636774" cy="17050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6">
            <a:extLst>
              <a:ext uri="{FF2B5EF4-FFF2-40B4-BE49-F238E27FC236}">
                <a16:creationId xmlns:a16="http://schemas.microsoft.com/office/drawing/2014/main" id="{0A78CF25-04AC-4F11-A6E9-B72DCA9EE05C}"/>
              </a:ext>
            </a:extLst>
          </p:cNvPr>
          <p:cNvSpPr txBox="1"/>
          <p:nvPr/>
        </p:nvSpPr>
        <p:spPr>
          <a:xfrm>
            <a:off x="6747455" y="2720289"/>
            <a:ext cx="197044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FFFFFF"/>
                </a:solidFill>
              </a:rPr>
              <a:t>Uniontown, AL</a:t>
            </a:r>
          </a:p>
        </p:txBody>
      </p:sp>
    </p:spTree>
    <p:extLst>
      <p:ext uri="{BB962C8B-B14F-4D97-AF65-F5344CB8AC3E}">
        <p14:creationId xmlns:p14="http://schemas.microsoft.com/office/powerpoint/2010/main" val="1546479804"/>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webextension1.xml><?xml version="1.0" encoding="utf-8"?>
<we:webextension xmlns:we="http://schemas.microsoft.com/office/webextensions/webextension/2010/11" id="{ECD70631-F3B2-4DFD-9947-6A6222E580BB}">
  <we:reference id="WA104382064" version="1.0.0.2" store="en-US" storeType="omex"/>
  <we:alternateReferences>
    <we:reference id="WA104382064" version="1.0.0.2" store="omex" storeType="omex"/>
  </we:alternateReferences>
  <we:properties>
    <we:property name="clocktype" value="&quot;digital&quot;"/>
    <we:property name="HH" value="0"/>
    <we:property name="MM" value="25"/>
    <we:property name="SS" value="0"/>
    <we:property name="HH-reminder" value="&quot;--&quot;"/>
    <we:property name="MM-reminder" value="&quot;--&quot;"/>
    <we:property name="SS-reminder" value="&quot;--&quot;"/>
    <we:property name="interval" value="5"/>
    <we:property name="tickType" value="&quot;tick&quot;"/>
    <we:property name="timeupType" value="&quot;alarm&quot;"/>
    <we:property name="canvasw" value="157"/>
    <we:property name="canvash" value="157"/>
    <we:property name="radius" value="70.65"/>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{8EB4D585-9CAC-5742-8E6E-0BBB52276E21}tf16401369</Template>
  <TotalTime>0</TotalTime>
  <Words>1265</Words>
  <Application>Microsoft Macintosh PowerPoint</Application>
  <PresentationFormat>On-screen Show (4:3)</PresentationFormat>
  <Paragraphs>122</Paragraphs>
  <Slides>12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Calibri Light</vt:lpstr>
      <vt:lpstr>Rockwell</vt:lpstr>
      <vt:lpstr>Times New Roman</vt:lpstr>
      <vt:lpstr>Wingdings</vt:lpstr>
      <vt:lpstr>Atlas</vt:lpstr>
      <vt:lpstr>Environmental Injustice: </vt:lpstr>
      <vt:lpstr>5 Main Types - Air - Water - Soil - Light - Noise</vt:lpstr>
      <vt:lpstr> Air Pollution  </vt:lpstr>
      <vt:lpstr>the accumulation over time of a substance and especially a contaminant (such as a pesticide or heavy metal) in a living organism</vt:lpstr>
      <vt:lpstr>the concentration of toxins in an organism as a result of its ingestion of other organisms where toxins are more widely dispersed</vt:lpstr>
      <vt:lpstr>Now investigate how the effect may vary across  variable  (e.g. socioeconomic status and race)?</vt:lpstr>
      <vt:lpstr>25 minutes: Complete your student handout</vt:lpstr>
      <vt:lpstr>Flint Water Crisis</vt:lpstr>
      <vt:lpstr>Cancer Alley: LA Cheraw, SC Uniontown, AL</vt:lpstr>
      <vt:lpstr>Add graphics about pollution effects</vt:lpstr>
      <vt:lpstr>Add graphics about pollution effects</vt:lpstr>
      <vt:lpstr>Thoughts?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424</cp:revision>
  <dcterms:created xsi:type="dcterms:W3CDTF">2012-08-24T00:53:15Z</dcterms:created>
  <dcterms:modified xsi:type="dcterms:W3CDTF">2022-08-16T23:01:31Z</dcterms:modified>
</cp:coreProperties>
</file>